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7.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5.xml" ContentType="application/vnd.openxmlformats-officedocument.presentationml.notesSlide+xml"/>
  <Override PartName="/ppt/tags/tag33.xml" ContentType="application/vnd.openxmlformats-officedocument.presentationml.tags+xml"/>
  <Override PartName="/ppt/notesSlides/notesSlide16.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17.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18.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21.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76.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notesSlides/notesSlide29.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30.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31.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32.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33.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bookmarkIdSeed="2">
  <p:sldMasterIdLst>
    <p:sldMasterId id="2147483712" r:id="rId1"/>
  </p:sldMasterIdLst>
  <p:notesMasterIdLst>
    <p:notesMasterId r:id="rId57"/>
  </p:notesMasterIdLst>
  <p:handoutMasterIdLst>
    <p:handoutMasterId r:id="rId58"/>
  </p:handoutMasterIdLst>
  <p:sldIdLst>
    <p:sldId id="326" r:id="rId2"/>
    <p:sldId id="488" r:id="rId3"/>
    <p:sldId id="257" r:id="rId4"/>
    <p:sldId id="493" r:id="rId5"/>
    <p:sldId id="494" r:id="rId6"/>
    <p:sldId id="411" r:id="rId7"/>
    <p:sldId id="413" r:id="rId8"/>
    <p:sldId id="378" r:id="rId9"/>
    <p:sldId id="304" r:id="rId10"/>
    <p:sldId id="396" r:id="rId11"/>
    <p:sldId id="272" r:id="rId12"/>
    <p:sldId id="454" r:id="rId13"/>
    <p:sldId id="492" r:id="rId14"/>
    <p:sldId id="475" r:id="rId15"/>
    <p:sldId id="480" r:id="rId16"/>
    <p:sldId id="495" r:id="rId17"/>
    <p:sldId id="271" r:id="rId18"/>
    <p:sldId id="463" r:id="rId19"/>
    <p:sldId id="296" r:id="rId20"/>
    <p:sldId id="496" r:id="rId21"/>
    <p:sldId id="498" r:id="rId22"/>
    <p:sldId id="497" r:id="rId23"/>
    <p:sldId id="499" r:id="rId24"/>
    <p:sldId id="489" r:id="rId25"/>
    <p:sldId id="455" r:id="rId26"/>
    <p:sldId id="484" r:id="rId27"/>
    <p:sldId id="478" r:id="rId28"/>
    <p:sldId id="471" r:id="rId29"/>
    <p:sldId id="481" r:id="rId30"/>
    <p:sldId id="491" r:id="rId31"/>
    <p:sldId id="460" r:id="rId32"/>
    <p:sldId id="464" r:id="rId33"/>
    <p:sldId id="456" r:id="rId34"/>
    <p:sldId id="466" r:id="rId35"/>
    <p:sldId id="504" r:id="rId36"/>
    <p:sldId id="461" r:id="rId37"/>
    <p:sldId id="459" r:id="rId38"/>
    <p:sldId id="300" r:id="rId39"/>
    <p:sldId id="501" r:id="rId40"/>
    <p:sldId id="503" r:id="rId41"/>
    <p:sldId id="338" r:id="rId42"/>
    <p:sldId id="432" r:id="rId43"/>
    <p:sldId id="483" r:id="rId44"/>
    <p:sldId id="428" r:id="rId45"/>
    <p:sldId id="369" r:id="rId46"/>
    <p:sldId id="500" r:id="rId47"/>
    <p:sldId id="429" r:id="rId48"/>
    <p:sldId id="305" r:id="rId49"/>
    <p:sldId id="379" r:id="rId50"/>
    <p:sldId id="453" r:id="rId51"/>
    <p:sldId id="265" r:id="rId52"/>
    <p:sldId id="474" r:id="rId53"/>
    <p:sldId id="485" r:id="rId54"/>
    <p:sldId id="486" r:id="rId55"/>
    <p:sldId id="487" r:id="rId56"/>
  </p:sldIdLst>
  <p:sldSz cx="9144000" cy="6858000" type="screen4x3"/>
  <p:notesSz cx="7315200" cy="9601200"/>
  <p:embeddedFontLst>
    <p:embeddedFont>
      <p:font typeface="Candara" panose="020E0502030303020204" pitchFamily="34" charset="0"/>
      <p:regular r:id="rId59"/>
      <p:bold r:id="rId60"/>
      <p:italic r:id="rId61"/>
      <p:boldItalic r:id="rId62"/>
    </p:embeddedFont>
    <p:embeddedFont>
      <p:font typeface="Cambria Math" panose="02040503050406030204" pitchFamily="18" charset="0"/>
      <p:regular r:id="rId63"/>
    </p:embeddedFont>
    <p:embeddedFont>
      <p:font typeface="Century Gothic" panose="020B0502020202020204" pitchFamily="34" charset="0"/>
      <p:regular r:id="rId64"/>
      <p:bold r:id="rId65"/>
      <p:italic r:id="rId66"/>
      <p:boldItalic r:id="rId67"/>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5"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63C1"/>
    <a:srgbClr val="B9E8FF"/>
    <a:srgbClr val="F14343"/>
    <a:srgbClr val="6BFDD7"/>
    <a:srgbClr val="6AFE98"/>
    <a:srgbClr val="6AFE78"/>
    <a:srgbClr val="6AFE8D"/>
    <a:srgbClr val="72F6BA"/>
    <a:srgbClr val="71F781"/>
    <a:srgbClr val="69FF7B"/>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11" autoAdjust="0"/>
    <p:restoredTop sz="74378" autoAdjust="0"/>
  </p:normalViewPr>
  <p:slideViewPr>
    <p:cSldViewPr snapToGrid="0">
      <p:cViewPr varScale="1">
        <p:scale>
          <a:sx n="75" d="100"/>
          <a:sy n="75" d="100"/>
        </p:scale>
        <p:origin x="1109" y="43"/>
      </p:cViewPr>
      <p:guideLst>
        <p:guide orient="horz" pos="2160"/>
        <p:guide pos="2880"/>
      </p:guideLst>
    </p:cSldViewPr>
  </p:slideViewPr>
  <p:outlineViewPr>
    <p:cViewPr>
      <p:scale>
        <a:sx n="33" d="100"/>
        <a:sy n="33" d="100"/>
      </p:scale>
      <p:origin x="0" y="64458"/>
    </p:cViewPr>
  </p:outlineViewPr>
  <p:notesTextViewPr>
    <p:cViewPr>
      <p:scale>
        <a:sx n="3" d="2"/>
        <a:sy n="3" d="2"/>
      </p:scale>
      <p:origin x="0" y="0"/>
    </p:cViewPr>
  </p:notesTextViewPr>
  <p:sorterViewPr>
    <p:cViewPr>
      <p:scale>
        <a:sx n="90" d="100"/>
        <a:sy n="90" d="100"/>
      </p:scale>
      <p:origin x="0" y="-3312"/>
    </p:cViewPr>
  </p:sorterViewPr>
  <p:notesViewPr>
    <p:cSldViewPr snapToGrid="0">
      <p:cViewPr varScale="1">
        <p:scale>
          <a:sx n="73" d="100"/>
          <a:sy n="73" d="100"/>
        </p:scale>
        <p:origin x="2890" y="86"/>
      </p:cViewPr>
      <p:guideLst>
        <p:guide orient="horz" pos="3025"/>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5.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66" Type="http://schemas.openxmlformats.org/officeDocument/2006/relationships/font" Target="fonts/font8.fntdata"/><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eaLnBrk="1" hangingPunct="1">
              <a:defRPr sz="1300">
                <a:latin typeface="Arial" charset="0"/>
              </a:defRPr>
            </a:lvl1pPr>
          </a:lstStyle>
          <a:p>
            <a:endParaRPr lang="es-HN"/>
          </a:p>
        </p:txBody>
      </p:sp>
      <p:sp>
        <p:nvSpPr>
          <p:cNvPr id="31747" name="Rectangle 3"/>
          <p:cNvSpPr>
            <a:spLocks noGrp="1" noChangeArrowheads="1"/>
          </p:cNvSpPr>
          <p:nvPr>
            <p:ph type="dt" sz="quarter" idx="1"/>
          </p:nvPr>
        </p:nvSpPr>
        <p:spPr bwMode="auto">
          <a:xfrm>
            <a:off x="4143587"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algn="r" eaLnBrk="1" hangingPunct="1">
              <a:defRPr sz="1300">
                <a:latin typeface="Arial" charset="0"/>
              </a:defRPr>
            </a:lvl1pPr>
          </a:lstStyle>
          <a:p>
            <a:fld id="{40487D26-2F69-4E7E-8B30-658E0D4AE69A}" type="datetime1">
              <a:rPr lang="es-HN" smtClean="0"/>
              <a:pPr/>
              <a:t>9/10/2019</a:t>
            </a:fld>
            <a:endParaRPr lang="es-HN" dirty="0"/>
          </a:p>
        </p:txBody>
      </p:sp>
      <p:sp>
        <p:nvSpPr>
          <p:cNvPr id="31748" name="Rectangle 4"/>
          <p:cNvSpPr>
            <a:spLocks noGrp="1" noChangeArrowheads="1"/>
          </p:cNvSpPr>
          <p:nvPr>
            <p:ph type="ftr" sz="quarter" idx="2"/>
          </p:nvPr>
        </p:nvSpPr>
        <p:spPr bwMode="auto">
          <a:xfrm>
            <a:off x="0" y="9119474"/>
            <a:ext cx="4803648"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eaLnBrk="1" hangingPunct="1">
              <a:defRPr sz="13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4143587"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algn="r" eaLnBrk="1" hangingPunct="1">
              <a:defRPr sz="13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eaLnBrk="1" hangingPunct="1">
              <a:defRPr sz="1300">
                <a:latin typeface="Arial" charset="0"/>
              </a:defRPr>
            </a:lvl1pPr>
          </a:lstStyle>
          <a:p>
            <a:endParaRPr lang="en-US"/>
          </a:p>
        </p:txBody>
      </p:sp>
      <p:sp>
        <p:nvSpPr>
          <p:cNvPr id="24579"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algn="r" eaLnBrk="1" hangingPunct="1">
              <a:defRPr sz="13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eaLnBrk="1" hangingPunct="1">
              <a:defRPr sz="1300">
                <a:latin typeface="Arial" charset="0"/>
              </a:defRPr>
            </a:lvl1pPr>
          </a:lstStyle>
          <a:p>
            <a:endParaRPr lang="en-US"/>
          </a:p>
        </p:txBody>
      </p:sp>
      <p:sp>
        <p:nvSpPr>
          <p:cNvPr id="24583"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algn="r" eaLnBrk="1" hangingPunct="1">
              <a:defRPr sz="13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range of H/S is necessary to ensure that there is always a solution when switching from two expansions per baffle to one expansion per baffle.</a:t>
            </a:r>
          </a:p>
        </p:txBody>
      </p:sp>
      <p:sp>
        <p:nvSpPr>
          <p:cNvPr id="4" name="Slide Number Placeholder 3"/>
          <p:cNvSpPr>
            <a:spLocks noGrp="1"/>
          </p:cNvSpPr>
          <p:nvPr>
            <p:ph type="sldNum" sz="quarter" idx="10"/>
          </p:nvPr>
        </p:nvSpPr>
        <p:spPr/>
        <p:txBody>
          <a:bodyPr/>
          <a:lstStyle/>
          <a:p>
            <a:fld id="{95044064-64A6-40ED-97A8-B308457DE91E}" type="slidenum">
              <a:rPr lang="en-US" smtClean="0"/>
              <a:pPr/>
              <a:t>13</a:t>
            </a:fld>
            <a:endParaRPr lang="en-US"/>
          </a:p>
        </p:txBody>
      </p:sp>
    </p:spTree>
    <p:extLst>
      <p:ext uri="{BB962C8B-B14F-4D97-AF65-F5344CB8AC3E}">
        <p14:creationId xmlns:p14="http://schemas.microsoft.com/office/powerpoint/2010/main" val="3191535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to create a straight path to </a:t>
            </a:r>
            <a:r>
              <a:rPr lang="en-US" smtClean="0"/>
              <a:t>our</a:t>
            </a:r>
            <a:r>
              <a:rPr lang="en-US" baseline="0" smtClean="0"/>
              <a:t> solution. </a:t>
            </a:r>
            <a:endParaRPr lang="en-US"/>
          </a:p>
        </p:txBody>
      </p:sp>
      <p:sp>
        <p:nvSpPr>
          <p:cNvPr id="4" name="Slide Number Placeholder 3"/>
          <p:cNvSpPr>
            <a:spLocks noGrp="1"/>
          </p:cNvSpPr>
          <p:nvPr>
            <p:ph type="sldNum" sz="quarter" idx="10"/>
          </p:nvPr>
        </p:nvSpPr>
        <p:spPr/>
        <p:txBody>
          <a:bodyPr/>
          <a:lstStyle/>
          <a:p>
            <a:fld id="{95044064-64A6-40ED-97A8-B308457DE91E}" type="slidenum">
              <a:rPr lang="en-US" smtClean="0"/>
              <a:pPr/>
              <a:t>16</a:t>
            </a:fld>
            <a:endParaRPr lang="en-US"/>
          </a:p>
        </p:txBody>
      </p:sp>
    </p:spTree>
    <p:extLst>
      <p:ext uri="{BB962C8B-B14F-4D97-AF65-F5344CB8AC3E}">
        <p14:creationId xmlns:p14="http://schemas.microsoft.com/office/powerpoint/2010/main" val="3406920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C3548C-64BD-4A3D-9FA8-9769F3718689}" type="slidenum">
              <a:rPr lang="en-US"/>
              <a:pPr/>
              <a:t>17</a:t>
            </a:fld>
            <a:endParaRPr lang="en-US"/>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6D6024-405F-4AF4-BFDE-5A7D18250CB6}" type="slidenum">
              <a:rPr lang="en-US"/>
              <a:pPr/>
              <a:t>19</a:t>
            </a:fld>
            <a:endParaRPr lang="en-US"/>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p:txBody>
          <a:bodyPr/>
          <a:lstStyle/>
          <a:p>
            <a:r>
              <a:rPr lang="en-US" noProof="0" dirty="0"/>
              <a:t>Likely much harder to attach than</a:t>
            </a:r>
            <a:r>
              <a:rPr lang="en-US" baseline="0" noProof="0" dirty="0"/>
              <a:t> to stay together once connected.</a:t>
            </a:r>
          </a:p>
          <a:p>
            <a:r>
              <a:rPr lang="en-US" baseline="0" noProof="0" dirty="0"/>
              <a:t>Flocs grow in low shear zones</a:t>
            </a:r>
          </a:p>
          <a:p>
            <a:r>
              <a:rPr lang="en-US" baseline="0" noProof="0" dirty="0"/>
              <a:t>Flocs breakup in high shear zones</a:t>
            </a:r>
          </a:p>
          <a:p>
            <a:endParaRPr lang="en-US" baseline="0" noProof="0" dirty="0"/>
          </a:p>
          <a:p>
            <a:r>
              <a:rPr lang="en-US" baseline="0" noProof="0" dirty="0"/>
              <a:t>Likely that initial attachment phase is more difficult than staying together once attached. Thus breakup likely doesn’t happen much in a uniform shear environment.</a:t>
            </a:r>
            <a:endParaRPr lang="en-US" noProof="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Water levels</a:t>
            </a:r>
            <a:r>
              <a:rPr lang="en-US" baseline="0" dirty="0" smtClean="0"/>
              <a:t> must match! No pumps and no floc breakup</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20</a:t>
            </a:fld>
            <a:endParaRPr lang="en-US"/>
          </a:p>
        </p:txBody>
      </p:sp>
    </p:spTree>
    <p:extLst>
      <p:ext uri="{BB962C8B-B14F-4D97-AF65-F5344CB8AC3E}">
        <p14:creationId xmlns:p14="http://schemas.microsoft.com/office/powerpoint/2010/main" val="3185790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Reduce velocity</a:t>
            </a:r>
            <a:r>
              <a:rPr lang="en-US" baseline="0" dirty="0" smtClean="0"/>
              <a:t> gradient and increase residence time! Can still achieve same total fluid deformation!</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25</a:t>
            </a:fld>
            <a:endParaRPr lang="en-US"/>
          </a:p>
        </p:txBody>
      </p:sp>
    </p:spTree>
    <p:extLst>
      <p:ext uri="{BB962C8B-B14F-4D97-AF65-F5344CB8AC3E}">
        <p14:creationId xmlns:p14="http://schemas.microsoft.com/office/powerpoint/2010/main" val="19474851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in part because</a:t>
            </a:r>
            <a:r>
              <a:rPr lang="en-US" baseline="0" dirty="0"/>
              <a:t> we don’t have a rational basis to choose the G value for flocculation. There is an economic impact of increasing head loss, so we use that constraint for now.</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26</a:t>
            </a:fld>
            <a:endParaRPr lang="en-US"/>
          </a:p>
        </p:txBody>
      </p:sp>
    </p:spTree>
    <p:extLst>
      <p:ext uri="{BB962C8B-B14F-4D97-AF65-F5344CB8AC3E}">
        <p14:creationId xmlns:p14="http://schemas.microsoft.com/office/powerpoint/2010/main" val="39424395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a:t>
            </a:r>
            <a:r>
              <a:rPr lang="en-US" baseline="0" dirty="0" smtClean="0"/>
              <a:t> trying to minimize cost. Setting head loss sets building height and sets flocculator volume. The best design might be minimizing the cost from those two effects.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27</a:t>
            </a:fld>
            <a:endParaRPr lang="en-US"/>
          </a:p>
        </p:txBody>
      </p:sp>
    </p:spTree>
    <p:extLst>
      <p:ext uri="{BB962C8B-B14F-4D97-AF65-F5344CB8AC3E}">
        <p14:creationId xmlns:p14="http://schemas.microsoft.com/office/powerpoint/2010/main" val="377192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pPr/>
              <a:t>28</a:t>
            </a:fld>
            <a:endParaRPr lang="en-US"/>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r>
              <a:rPr lang="en-US" noProof="0" dirty="0"/>
              <a:t>What are the 3 related parameters that set how much energy the </a:t>
            </a:r>
            <a:r>
              <a:rPr lang="en-US" noProof="0" dirty="0" err="1"/>
              <a:t>flocculator</a:t>
            </a:r>
            <a:r>
              <a:rPr lang="en-US" noProof="0" dirty="0"/>
              <a:t> uses?</a:t>
            </a:r>
          </a:p>
          <a:p>
            <a:r>
              <a:rPr lang="en-US" noProof="0" dirty="0"/>
              <a:t>Gt</a:t>
            </a:r>
          </a:p>
          <a:p>
            <a:r>
              <a:rPr lang="en-US" noProof="0" dirty="0"/>
              <a:t>Which parameter sets the spacing between baffles? (G, EDR, hl)</a:t>
            </a:r>
          </a:p>
          <a:p>
            <a:r>
              <a:rPr lang="en-US" noProof="0" dirty="0"/>
              <a:t>Which parameter sets the </a:t>
            </a:r>
            <a:r>
              <a:rPr lang="en-US" noProof="0" dirty="0" err="1"/>
              <a:t>flocculator</a:t>
            </a:r>
            <a:r>
              <a:rPr lang="en-US" noProof="0" dirty="0"/>
              <a:t> volume? 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if I make the channel narrower and narrower? What fails?</a:t>
            </a:r>
          </a:p>
          <a:p>
            <a:r>
              <a:rPr lang="en-US" dirty="0"/>
              <a:t>Find</a:t>
            </a:r>
            <a:r>
              <a:rPr lang="en-US" baseline="0" dirty="0"/>
              <a:t> the range of W</a:t>
            </a:r>
          </a:p>
          <a:p>
            <a:r>
              <a:rPr lang="en-US" baseline="0" dirty="0"/>
              <a:t>Set W</a:t>
            </a:r>
          </a:p>
          <a:p>
            <a:r>
              <a:rPr lang="en-US" baseline="0" dirty="0"/>
              <a:t>Find the range of He</a:t>
            </a:r>
          </a:p>
          <a:p>
            <a:r>
              <a:rPr lang="en-US" baseline="0" dirty="0"/>
              <a:t>Set He</a:t>
            </a:r>
          </a:p>
          <a:p>
            <a:r>
              <a:rPr lang="en-US" baseline="0" dirty="0"/>
              <a:t>Find 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29</a:t>
            </a:fld>
            <a:endParaRPr lang="en-US"/>
          </a:p>
        </p:txBody>
      </p:sp>
    </p:spTree>
    <p:extLst>
      <p:ext uri="{BB962C8B-B14F-4D97-AF65-F5344CB8AC3E}">
        <p14:creationId xmlns:p14="http://schemas.microsoft.com/office/powerpoint/2010/main" val="1005112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the operator control?</a:t>
            </a:r>
          </a:p>
          <a:p>
            <a:r>
              <a:rPr lang="en-US" dirty="0"/>
              <a:t>What changes in</a:t>
            </a:r>
            <a:r>
              <a:rPr lang="en-US" baseline="0" dirty="0"/>
              <a:t> a rain event?</a:t>
            </a:r>
          </a:p>
          <a:p>
            <a:r>
              <a:rPr lang="en-US" baseline="0" dirty="0"/>
              <a:t>What does the design engineer control?</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a:t>
            </a:fld>
            <a:endParaRPr lang="en-US"/>
          </a:p>
        </p:txBody>
      </p:sp>
    </p:spTree>
    <p:extLst>
      <p:ext uri="{BB962C8B-B14F-4D97-AF65-F5344CB8AC3E}">
        <p14:creationId xmlns:p14="http://schemas.microsoft.com/office/powerpoint/2010/main" val="1065959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144588" y="685800"/>
            <a:ext cx="4570412" cy="3429000"/>
          </a:xfrm>
          <a:ln/>
        </p:spPr>
      </p:sp>
      <p:sp>
        <p:nvSpPr>
          <p:cNvPr id="154627" name="Rectangle 3"/>
          <p:cNvSpPr>
            <a:spLocks noGrp="1" noChangeArrowheads="1"/>
          </p:cNvSpPr>
          <p:nvPr>
            <p:ph type="body" idx="1"/>
          </p:nvPr>
        </p:nvSpPr>
        <p:spPr>
          <a:noFill/>
          <a:ln/>
        </p:spPr>
        <p:txBody>
          <a:bodyPr/>
          <a:lstStyle/>
          <a:p>
            <a:r>
              <a:rPr lang="en-US"/>
              <a:t>[PLACEHOLDER TEXT]</a:t>
            </a:r>
          </a:p>
        </p:txBody>
      </p:sp>
    </p:spTree>
    <p:extLst>
      <p:ext uri="{BB962C8B-B14F-4D97-AF65-F5344CB8AC3E}">
        <p14:creationId xmlns:p14="http://schemas.microsoft.com/office/powerpoint/2010/main" val="2170739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 is sheet width</a:t>
            </a:r>
          </a:p>
          <a:p>
            <a:r>
              <a:rPr lang="en-US" dirty="0"/>
              <a:t>Min is half sheet (hip</a:t>
            </a:r>
            <a:r>
              <a:rPr lang="en-US" baseline="0" dirty="0"/>
              <a:t> width) or the width required to not get an H/S less than 3.</a:t>
            </a:r>
          </a:p>
          <a:p>
            <a:r>
              <a:rPr lang="en-US" baseline="0" dirty="0"/>
              <a:t>Cycle is due to increasing number of channels (integers)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36</a:t>
            </a:fld>
            <a:endParaRPr lang="en-US"/>
          </a:p>
        </p:txBody>
      </p:sp>
    </p:spTree>
    <p:extLst>
      <p:ext uri="{BB962C8B-B14F-4D97-AF65-F5344CB8AC3E}">
        <p14:creationId xmlns:p14="http://schemas.microsoft.com/office/powerpoint/2010/main" val="3108332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 obstacles for 10 and 20 L/s. </a:t>
            </a:r>
          </a:p>
          <a:p>
            <a:r>
              <a:rPr lang="en-US" dirty="0"/>
              <a:t>Channels get wider</a:t>
            </a:r>
          </a:p>
        </p:txBody>
      </p:sp>
      <p:sp>
        <p:nvSpPr>
          <p:cNvPr id="4" name="Slide Number Placeholder 3"/>
          <p:cNvSpPr>
            <a:spLocks noGrp="1"/>
          </p:cNvSpPr>
          <p:nvPr>
            <p:ph type="sldNum" sz="quarter" idx="10"/>
          </p:nvPr>
        </p:nvSpPr>
        <p:spPr/>
        <p:txBody>
          <a:bodyPr/>
          <a:lstStyle/>
          <a:p>
            <a:fld id="{95044064-64A6-40ED-97A8-B308457DE91E}" type="slidenum">
              <a:rPr lang="en-US" smtClean="0"/>
              <a:pPr/>
              <a:t>37</a:t>
            </a:fld>
            <a:endParaRPr lang="en-US"/>
          </a:p>
        </p:txBody>
      </p:sp>
    </p:spTree>
    <p:extLst>
      <p:ext uri="{BB962C8B-B14F-4D97-AF65-F5344CB8AC3E}">
        <p14:creationId xmlns:p14="http://schemas.microsoft.com/office/powerpoint/2010/main" val="28183858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D60322-F3EC-4AA0-B5FF-7F0689E1B908}" type="slidenum">
              <a:rPr lang="en-US"/>
              <a:pPr/>
              <a:t>38</a:t>
            </a:fld>
            <a:endParaRPr lang="en-US"/>
          </a:p>
        </p:txBody>
      </p:sp>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a:noFill/>
          <a:ln/>
        </p:spPr>
        <p:txBody>
          <a:bodyPr/>
          <a:lstStyle/>
          <a:p>
            <a:r>
              <a:rPr lang="en-US"/>
              <a:t>How could</a:t>
            </a:r>
            <a:r>
              <a:rPr lang="en-US" baseline="0"/>
              <a:t> you fix this? </a:t>
            </a:r>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Horizontal flow results in shallower</a:t>
            </a:r>
            <a:r>
              <a:rPr lang="en-US" baseline="0" dirty="0"/>
              <a:t> </a:t>
            </a:r>
            <a:r>
              <a:rPr lang="en-US" baseline="0" dirty="0" err="1"/>
              <a:t>flocculators</a:t>
            </a:r>
            <a:r>
              <a:rPr lang="en-US" baseline="0" dirty="0"/>
              <a:t> for low flow rate plants. Thus vertical </a:t>
            </a:r>
            <a:r>
              <a:rPr lang="en-US" baseline="0" dirty="0" err="1"/>
              <a:t>flocculators</a:t>
            </a:r>
            <a:r>
              <a:rPr lang="en-US" baseline="0" dirty="0"/>
              <a:t> take up less area and thus vertical </a:t>
            </a:r>
            <a:r>
              <a:rPr lang="en-US" baseline="0" dirty="0" err="1"/>
              <a:t>flocculators</a:t>
            </a:r>
            <a:r>
              <a:rPr lang="en-US" baseline="0" dirty="0"/>
              <a:t> are less expensive. Also head loss has less of an impact on flow area in vertical </a:t>
            </a:r>
            <a:r>
              <a:rPr lang="en-US" baseline="0" dirty="0" err="1"/>
              <a:t>flocculator</a:t>
            </a:r>
            <a:r>
              <a:rPr lang="en-US" baseline="0" dirty="0"/>
              <a:t>.</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42</a:t>
            </a:fld>
            <a:endParaRPr lang="en-US"/>
          </a:p>
        </p:txBody>
      </p:sp>
    </p:spTree>
    <p:extLst>
      <p:ext uri="{BB962C8B-B14F-4D97-AF65-F5344CB8AC3E}">
        <p14:creationId xmlns:p14="http://schemas.microsoft.com/office/powerpoint/2010/main" val="23162431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If we decrease flow, then </a:t>
            </a:r>
            <a:r>
              <a:rPr lang="en-US" dirty="0" err="1"/>
              <a:t>Gtheta</a:t>
            </a:r>
            <a:r>
              <a:rPr lang="en-US" dirty="0"/>
              <a:t> decreases!!!! </a:t>
            </a:r>
            <a:endParaRPr lang="en-US" baseline="0" dirty="0"/>
          </a:p>
          <a:p>
            <a:r>
              <a:rPr lang="en-US" baseline="0" dirty="0"/>
              <a:t>For small H/S need to take the average energy dissipation rate and multiply by 2 to get the max.</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43</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easy! Add obstructions!</a:t>
            </a:r>
            <a:r>
              <a:rPr lang="en-US" baseline="0" dirty="0"/>
              <a:t> Cylinders, plates, etc.</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44</a:t>
            </a:fld>
            <a:endParaRPr lang="en-US"/>
          </a:p>
        </p:txBody>
      </p:sp>
    </p:spTree>
    <p:extLst>
      <p:ext uri="{BB962C8B-B14F-4D97-AF65-F5344CB8AC3E}">
        <p14:creationId xmlns:p14="http://schemas.microsoft.com/office/powerpoint/2010/main" val="10999150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Lower Gt because 1)</a:t>
            </a:r>
            <a:r>
              <a:rPr lang="en-US" baseline="0" dirty="0" smtClean="0"/>
              <a:t> more uniform </a:t>
            </a:r>
            <a:endParaRPr lang="en-US" dirty="0" smtClean="0"/>
          </a:p>
          <a:p>
            <a:r>
              <a:rPr lang="en-US" dirty="0" smtClean="0"/>
              <a:t>No basis</a:t>
            </a:r>
            <a:r>
              <a:rPr lang="en-US" baseline="0" dirty="0" smtClean="0"/>
              <a:t> for why tapered would be better. In absence of data showing improved performance when coupled with a floc blanket we simplify the design and improve energy efficiency by using constant G</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46</a:t>
            </a:fld>
            <a:endParaRPr lang="en-US"/>
          </a:p>
        </p:txBody>
      </p:sp>
    </p:spTree>
    <p:extLst>
      <p:ext uri="{BB962C8B-B14F-4D97-AF65-F5344CB8AC3E}">
        <p14:creationId xmlns:p14="http://schemas.microsoft.com/office/powerpoint/2010/main" val="3523245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3</a:t>
            </a:fld>
            <a:endParaRPr lang="en-US" dirty="0"/>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THE INFLUENCE OF VISCOSITY ON MIXING IN JET REACTORS</a:t>
            </a:r>
          </a:p>
          <a:p>
            <a:r>
              <a:rPr lang="en-US" sz="1300" dirty="0"/>
              <a:t>Jo BALDYGA, J. R. BOURNE* and R. V. GHOLAP</a:t>
            </a:r>
          </a:p>
          <a:p>
            <a:r>
              <a:rPr lang="en-US" sz="1300" i="1" dirty="0"/>
              <a:t>Chemical Engineering Science, Vol. 50, No. 12, pp. 1877-1880, 1995</a:t>
            </a:r>
            <a:endParaRPr lang="en-US" dirty="0"/>
          </a:p>
          <a:p>
            <a:r>
              <a:rPr lang="en-US" dirty="0"/>
              <a:t>It is expected that </a:t>
            </a:r>
            <a:r>
              <a:rPr lang="en-US" dirty="0" err="1"/>
              <a:t>P.Jet</a:t>
            </a:r>
            <a:r>
              <a:rPr lang="en-US" dirty="0"/>
              <a:t> is a function of</a:t>
            </a:r>
            <a:r>
              <a:rPr lang="en-US" baseline="0" dirty="0"/>
              <a:t> the jet geometry. </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49</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“Overlap ratios of less than 5 result in normalized G-values</a:t>
            </a:r>
            <a:r>
              <a:rPr lang="en-US" baseline="0" dirty="0"/>
              <a:t> </a:t>
            </a:r>
            <a:r>
              <a:rPr lang="en-US" dirty="0"/>
              <a:t>of less than 1.5.” Towards optimal design parameters for around-the-end hydraulic flocculators, Johannes </a:t>
            </a:r>
            <a:r>
              <a:rPr lang="en-US" dirty="0" err="1"/>
              <a:t>Haarhoff</a:t>
            </a:r>
            <a:r>
              <a:rPr lang="en-US" dirty="0"/>
              <a:t> and </a:t>
            </a:r>
            <a:r>
              <a:rPr lang="en-US" dirty="0" err="1"/>
              <a:t>Jeremia</a:t>
            </a:r>
            <a:r>
              <a:rPr lang="en-US" dirty="0"/>
              <a:t> J. van der Walt.</a:t>
            </a:r>
          </a:p>
          <a:p>
            <a:r>
              <a:rPr lang="en-US" dirty="0"/>
              <a:t>Journal of Water Supply: Research and Technology—AQUA | 50.3 | 2001</a:t>
            </a:r>
          </a:p>
          <a:p>
            <a:endParaRPr lang="en-US" dirty="0"/>
          </a:p>
          <a:p>
            <a:r>
              <a:rPr lang="en-US" dirty="0"/>
              <a:t>We</a:t>
            </a:r>
            <a:r>
              <a:rPr lang="en-US" baseline="0" dirty="0"/>
              <a:t> can move from a G ratio to a EDR ratio by squaring the G ratio.</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50</a:t>
            </a:fld>
            <a:endParaRPr lang="en-US"/>
          </a:p>
        </p:txBody>
      </p:sp>
    </p:spTree>
    <p:extLst>
      <p:ext uri="{BB962C8B-B14F-4D97-AF65-F5344CB8AC3E}">
        <p14:creationId xmlns:p14="http://schemas.microsoft.com/office/powerpoint/2010/main" val="31193319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155175-C855-434A-A43E-8B3774316993}" type="slidenum">
              <a:rPr lang="en-US"/>
              <a:pPr/>
              <a:t>51</a:t>
            </a:fld>
            <a:endParaRPr lang="en-US"/>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p:txBody>
          <a:bodyPr/>
          <a:lstStyle/>
          <a:p>
            <a:r>
              <a:rPr lang="es-HN" dirty="0" err="1"/>
              <a:t>These</a:t>
            </a:r>
            <a:r>
              <a:rPr lang="es-HN" dirty="0"/>
              <a:t> </a:t>
            </a:r>
            <a:r>
              <a:rPr lang="es-HN" dirty="0" err="1"/>
              <a:t>results</a:t>
            </a:r>
            <a:r>
              <a:rPr lang="es-HN" dirty="0"/>
              <a:t> </a:t>
            </a:r>
            <a:r>
              <a:rPr lang="es-HN" dirty="0" err="1"/>
              <a:t>require</a:t>
            </a:r>
            <a:r>
              <a:rPr lang="es-HN" dirty="0"/>
              <a:t> a </a:t>
            </a:r>
            <a:r>
              <a:rPr lang="es-HN" dirty="0" err="1"/>
              <a:t>Pi.PlaneJet</a:t>
            </a:r>
            <a:r>
              <a:rPr lang="es-HN" baseline="0" dirty="0"/>
              <a:t> </a:t>
            </a:r>
            <a:r>
              <a:rPr lang="es-HN" baseline="0" dirty="0" err="1"/>
              <a:t>value</a:t>
            </a:r>
            <a:r>
              <a:rPr lang="es-HN" baseline="0" dirty="0"/>
              <a:t> of </a:t>
            </a:r>
            <a:r>
              <a:rPr lang="es-HN" baseline="0" dirty="0" smtClean="0"/>
              <a:t>0.0124 </a:t>
            </a:r>
            <a:endParaRPr lang="es-HN"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solidFill>
                  <a:prstClr val="black"/>
                </a:solidFill>
              </a:rPr>
              <a:pPr/>
              <a:t>52</a:t>
            </a:fld>
            <a:endParaRPr lang="en-US">
              <a:solidFill>
                <a:prstClr val="black"/>
              </a:solidFill>
            </a:endParaRPr>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solidFill>
                  <a:prstClr val="black"/>
                </a:solidFill>
              </a:rPr>
              <a:pPr/>
              <a:t>55</a:t>
            </a:fld>
            <a:endParaRPr lang="en-US">
              <a:solidFill>
                <a:prstClr val="black"/>
              </a:solidFill>
            </a:endParaRPr>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7</a:t>
            </a:fld>
            <a:endParaRPr lang="en-US"/>
          </a:p>
        </p:txBody>
      </p:sp>
    </p:spTree>
    <p:extLst>
      <p:ext uri="{BB962C8B-B14F-4D97-AF65-F5344CB8AC3E}">
        <p14:creationId xmlns:p14="http://schemas.microsoft.com/office/powerpoint/2010/main" val="3865282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HN"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300" b="1" dirty="0"/>
              <a:t>Flocculators with </a:t>
            </a:r>
            <a:r>
              <a:rPr lang="en-US" sz="1400" dirty="0" smtClean="0"/>
              <a:t>H</a:t>
            </a:r>
            <a:r>
              <a:rPr lang="en-US" sz="1400" baseline="-25000" dirty="0" smtClean="0"/>
              <a:t>e</a:t>
            </a:r>
            <a:r>
              <a:rPr lang="en-US" sz="1400" dirty="0" smtClean="0"/>
              <a:t>/S</a:t>
            </a:r>
            <a:r>
              <a:rPr lang="en-US" sz="1300" b="1" dirty="0" smtClean="0"/>
              <a:t>&lt;5</a:t>
            </a:r>
            <a:endParaRPr lang="en-US" b="1" dirty="0">
              <a:effectLst/>
            </a:endParaRPr>
          </a:p>
          <a:p>
            <a:pPr rtl="0"/>
            <a:r>
              <a:rPr lang="en-US" sz="1300" dirty="0"/>
              <a:t>We need to know what the Baffle head loss coefficient is for this case. It is possible that the head loss coefficient is larger than the 2 that we predict based on the contraction coefficient because the flow will not have fully expanded before going through the next contraction. Thus the head loss is quite possibly higher for the low H/S ratios than what we are assuming. It is important that we figure this out BEFORE we build a large flow plant with a low H/S ratio. We could either obtain a solution using CFD or by conducting laboratory experiments.  </a:t>
            </a:r>
            <a:endParaRPr lang="en-US" b="0" dirty="0">
              <a:effectLst/>
            </a:endParaRPr>
          </a:p>
          <a:p>
            <a:pPr rtl="0"/>
            <a:r>
              <a:rPr lang="en-US" sz="1300" dirty="0"/>
              <a:t>It is very likely that the flow fully expands as it goes around the 180 degree bend. Inertia will cause the higher velocity water to move toward the outside of the bend which is where the flow has separated from the baffle. Thus it is quite possible that the head loss is the same for H/S&lt;5 as it is for H/S&gt;5.</a:t>
            </a:r>
            <a:endParaRPr lang="en-US" b="0" dirty="0">
              <a:effectLst/>
            </a:endParaRPr>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10</a:t>
            </a:fld>
            <a:endParaRPr lang="en-US"/>
          </a:p>
        </p:txBody>
      </p:sp>
    </p:spTree>
    <p:extLst>
      <p:ext uri="{BB962C8B-B14F-4D97-AF65-F5344CB8AC3E}">
        <p14:creationId xmlns:p14="http://schemas.microsoft.com/office/powerpoint/2010/main" val="3975141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34AF38-BE25-4828-8D6F-E2A71F76C730}" type="slidenum">
              <a:rPr lang="en-US"/>
              <a:pPr/>
              <a:t>11</a:t>
            </a:fld>
            <a:endParaRPr lang="en-US"/>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range of H/S is necessary to ensure that there is always a solution when switching from two expansions per baffle to one expansion per baffle.</a:t>
            </a:r>
          </a:p>
        </p:txBody>
      </p:sp>
      <p:sp>
        <p:nvSpPr>
          <p:cNvPr id="4" name="Slide Number Placeholder 3"/>
          <p:cNvSpPr>
            <a:spLocks noGrp="1"/>
          </p:cNvSpPr>
          <p:nvPr>
            <p:ph type="sldNum" sz="quarter" idx="10"/>
          </p:nvPr>
        </p:nvSpPr>
        <p:spPr/>
        <p:txBody>
          <a:bodyPr/>
          <a:lstStyle/>
          <a:p>
            <a:fld id="{95044064-64A6-40ED-97A8-B308457DE91E}" type="slidenum">
              <a:rPr lang="en-US" smtClean="0"/>
              <a:pPr/>
              <a:t>12</a:t>
            </a:fld>
            <a:endParaRPr lang="en-US"/>
          </a:p>
        </p:txBody>
      </p:sp>
    </p:spTree>
    <p:extLst>
      <p:ext uri="{BB962C8B-B14F-4D97-AF65-F5344CB8AC3E}">
        <p14:creationId xmlns:p14="http://schemas.microsoft.com/office/powerpoint/2010/main" val="1150618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12.xml"/><Relationship Id="rId7" Type="http://schemas.openxmlformats.org/officeDocument/2006/relationships/image" Target="../media/image21.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0.png"/><Relationship Id="rId11" Type="http://schemas.openxmlformats.org/officeDocument/2006/relationships/image" Target="../media/image24.png"/><Relationship Id="rId5" Type="http://schemas.openxmlformats.org/officeDocument/2006/relationships/notesSlide" Target="../notesSlides/notesSlide7.xml"/><Relationship Id="rId10" Type="http://schemas.openxmlformats.org/officeDocument/2006/relationships/image" Target="../media/image23.png"/><Relationship Id="rId4" Type="http://schemas.openxmlformats.org/officeDocument/2006/relationships/slideLayout" Target="../slideLayouts/slideLayout2.xml"/><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15.xml"/><Relationship Id="rId7" Type="http://schemas.openxmlformats.org/officeDocument/2006/relationships/image" Target="../media/image26.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5.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18.xml"/><Relationship Id="rId7" Type="http://schemas.openxmlformats.org/officeDocument/2006/relationships/image" Target="../media/image29.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28.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3.xml"/><Relationship Id="rId7" Type="http://schemas.openxmlformats.org/officeDocument/2006/relationships/image" Target="../media/image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2.xml"/><Relationship Id="rId11" Type="http://schemas.openxmlformats.org/officeDocument/2006/relationships/image" Target="../media/image6.png"/><Relationship Id="rId5" Type="http://schemas.openxmlformats.org/officeDocument/2006/relationships/slideLayout" Target="../slideLayouts/slideLayout5.xml"/><Relationship Id="rId10" Type="http://schemas.openxmlformats.org/officeDocument/2006/relationships/image" Target="../media/image5.png"/><Relationship Id="rId4" Type="http://schemas.openxmlformats.org/officeDocument/2006/relationships/tags" Target="../tags/tag4.xml"/><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tags" Target="../tags/tag24.xml"/><Relationship Id="rId7" Type="http://schemas.openxmlformats.org/officeDocument/2006/relationships/image" Target="../media/image39.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5.xml"/><Relationship Id="rId11" Type="http://schemas.openxmlformats.org/officeDocument/2006/relationships/image" Target="../media/image43.png"/><Relationship Id="rId5" Type="http://schemas.openxmlformats.org/officeDocument/2006/relationships/tags" Target="../tags/tag26.xml"/><Relationship Id="rId10" Type="http://schemas.openxmlformats.org/officeDocument/2006/relationships/image" Target="../media/image42.png"/><Relationship Id="rId4" Type="http://schemas.openxmlformats.org/officeDocument/2006/relationships/tags" Target="../tags/tag25.xml"/><Relationship Id="rId9" Type="http://schemas.openxmlformats.org/officeDocument/2006/relationships/image" Target="../media/image41.png"/></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15.xml"/><Relationship Id="rId13" Type="http://schemas.openxmlformats.org/officeDocument/2006/relationships/image" Target="../media/image47.png"/><Relationship Id="rId3" Type="http://schemas.openxmlformats.org/officeDocument/2006/relationships/tags" Target="../tags/tag29.xml"/><Relationship Id="rId7" Type="http://schemas.openxmlformats.org/officeDocument/2006/relationships/slideLayout" Target="../slideLayouts/slideLayout2.xml"/><Relationship Id="rId12" Type="http://schemas.openxmlformats.org/officeDocument/2006/relationships/image" Target="../media/image46.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image" Target="../media/image40.png"/><Relationship Id="rId5" Type="http://schemas.openxmlformats.org/officeDocument/2006/relationships/tags" Target="../tags/tag31.xml"/><Relationship Id="rId10" Type="http://schemas.openxmlformats.org/officeDocument/2006/relationships/image" Target="../media/image45.png"/><Relationship Id="rId4" Type="http://schemas.openxmlformats.org/officeDocument/2006/relationships/tags" Target="../tags/tag30.xml"/><Relationship Id="rId9" Type="http://schemas.openxmlformats.org/officeDocument/2006/relationships/image" Target="../media/image44.png"/><Relationship Id="rId1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33.xml"/><Relationship Id="rId5" Type="http://schemas.openxmlformats.org/officeDocument/2006/relationships/image" Target="../media/image49.png"/><Relationship Id="rId4" Type="http://schemas.openxmlformats.org/officeDocument/2006/relationships/image" Target="../media/image450.png"/></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52.png"/><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image" Target="../media/image51.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image" Target="../media/image50.png"/><Relationship Id="rId5" Type="http://schemas.openxmlformats.org/officeDocument/2006/relationships/tags" Target="../tags/tag38.xml"/><Relationship Id="rId15" Type="http://schemas.openxmlformats.org/officeDocument/2006/relationships/image" Target="../media/image54.png"/><Relationship Id="rId10" Type="http://schemas.openxmlformats.org/officeDocument/2006/relationships/image" Target="../media/image47.png"/><Relationship Id="rId4" Type="http://schemas.openxmlformats.org/officeDocument/2006/relationships/tags" Target="../tags/tag37.xml"/><Relationship Id="rId9" Type="http://schemas.openxmlformats.org/officeDocument/2006/relationships/notesSlide" Target="../notesSlides/notesSlide17.xml"/><Relationship Id="rId14" Type="http://schemas.openxmlformats.org/officeDocument/2006/relationships/image" Target="../media/image53.png"/></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46.png"/><Relationship Id="rId18" Type="http://schemas.openxmlformats.org/officeDocument/2006/relationships/image" Target="../media/image59.png"/><Relationship Id="rId3" Type="http://schemas.openxmlformats.org/officeDocument/2006/relationships/tags" Target="../tags/tag43.xml"/><Relationship Id="rId7" Type="http://schemas.openxmlformats.org/officeDocument/2006/relationships/tags" Target="../tags/tag47.xml"/><Relationship Id="rId12" Type="http://schemas.openxmlformats.org/officeDocument/2006/relationships/image" Target="../media/image560.png"/><Relationship Id="rId17" Type="http://schemas.openxmlformats.org/officeDocument/2006/relationships/image" Target="../media/image43.png"/><Relationship Id="rId2" Type="http://schemas.openxmlformats.org/officeDocument/2006/relationships/tags" Target="../tags/tag42.xml"/><Relationship Id="rId16" Type="http://schemas.openxmlformats.org/officeDocument/2006/relationships/image" Target="../media/image58.png"/><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image" Target="../media/image9.png"/><Relationship Id="rId5" Type="http://schemas.openxmlformats.org/officeDocument/2006/relationships/tags" Target="../tags/tag45.xml"/><Relationship Id="rId15" Type="http://schemas.openxmlformats.org/officeDocument/2006/relationships/image" Target="../media/image57.png"/><Relationship Id="rId10" Type="http://schemas.openxmlformats.org/officeDocument/2006/relationships/image" Target="../media/image55.png"/><Relationship Id="rId19" Type="http://schemas.openxmlformats.org/officeDocument/2006/relationships/image" Target="../media/image60.png"/><Relationship Id="rId4" Type="http://schemas.openxmlformats.org/officeDocument/2006/relationships/tags" Target="../tags/tag44.xml"/><Relationship Id="rId9" Type="http://schemas.openxmlformats.org/officeDocument/2006/relationships/notesSlide" Target="../notesSlides/notesSlide18.xml"/><Relationship Id="rId14" Type="http://schemas.openxmlformats.org/officeDocument/2006/relationships/image" Target="../media/image56.png"/></Relationships>
</file>

<file path=ppt/slides/_rels/slide29.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5.png"/><Relationship Id="rId3" Type="http://schemas.openxmlformats.org/officeDocument/2006/relationships/tags" Target="../tags/tag50.xml"/><Relationship Id="rId7" Type="http://schemas.openxmlformats.org/officeDocument/2006/relationships/notesSlide" Target="../notesSlides/notesSlide19.xml"/><Relationship Id="rId12" Type="http://schemas.openxmlformats.org/officeDocument/2006/relationships/image" Target="../media/image64.pn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slideLayout" Target="../slideLayouts/slideLayout5.xml"/><Relationship Id="rId11" Type="http://schemas.openxmlformats.org/officeDocument/2006/relationships/image" Target="../media/image63.png"/><Relationship Id="rId5" Type="http://schemas.openxmlformats.org/officeDocument/2006/relationships/tags" Target="../tags/tag52.xml"/><Relationship Id="rId10" Type="http://schemas.openxmlformats.org/officeDocument/2006/relationships/image" Target="../media/image61.png"/><Relationship Id="rId4" Type="http://schemas.openxmlformats.org/officeDocument/2006/relationships/tags" Target="../tags/tag51.xml"/><Relationship Id="rId9"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59.png"/><Relationship Id="rId3" Type="http://schemas.openxmlformats.org/officeDocument/2006/relationships/tags" Target="../tags/tag55.xml"/><Relationship Id="rId7" Type="http://schemas.openxmlformats.org/officeDocument/2006/relationships/image" Target="../media/image110.png"/><Relationship Id="rId12" Type="http://schemas.openxmlformats.org/officeDocument/2006/relationships/image" Target="../media/image71.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Layout" Target="../slideLayouts/slideLayout5.xml"/><Relationship Id="rId11" Type="http://schemas.openxmlformats.org/officeDocument/2006/relationships/image" Target="../media/image70.png"/><Relationship Id="rId5" Type="http://schemas.openxmlformats.org/officeDocument/2006/relationships/tags" Target="../tags/tag57.xml"/><Relationship Id="rId10" Type="http://schemas.openxmlformats.org/officeDocument/2006/relationships/image" Target="../media/image69.png"/><Relationship Id="rId4" Type="http://schemas.openxmlformats.org/officeDocument/2006/relationships/tags" Target="../tags/tag56.xml"/><Relationship Id="rId9"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70.png"/><Relationship Id="rId3" Type="http://schemas.openxmlformats.org/officeDocument/2006/relationships/tags" Target="../tags/tag60.xml"/><Relationship Id="rId7" Type="http://schemas.openxmlformats.org/officeDocument/2006/relationships/slideLayout" Target="../slideLayouts/slideLayout2.xml"/><Relationship Id="rId12" Type="http://schemas.openxmlformats.org/officeDocument/2006/relationships/image" Target="../media/image64.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image" Target="../media/image53.png"/><Relationship Id="rId5" Type="http://schemas.openxmlformats.org/officeDocument/2006/relationships/tags" Target="../tags/tag62.xml"/><Relationship Id="rId15" Type="http://schemas.openxmlformats.org/officeDocument/2006/relationships/image" Target="../media/image71.png"/><Relationship Id="rId10" Type="http://schemas.openxmlformats.org/officeDocument/2006/relationships/image" Target="../media/image72.png"/><Relationship Id="rId4" Type="http://schemas.openxmlformats.org/officeDocument/2006/relationships/tags" Target="../tags/tag61.xml"/><Relationship Id="rId9" Type="http://schemas.openxmlformats.org/officeDocument/2006/relationships/image" Target="../media/image660.png"/><Relationship Id="rId14" Type="http://schemas.openxmlformats.org/officeDocument/2006/relationships/image" Target="../media/image76.png"/></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21.xml"/><Relationship Id="rId13" Type="http://schemas.openxmlformats.org/officeDocument/2006/relationships/image" Target="../media/image81.png"/><Relationship Id="rId3" Type="http://schemas.openxmlformats.org/officeDocument/2006/relationships/tags" Target="../tags/tag66.xml"/><Relationship Id="rId7" Type="http://schemas.openxmlformats.org/officeDocument/2006/relationships/slideLayout" Target="../slideLayouts/slideLayout5.xml"/><Relationship Id="rId12" Type="http://schemas.openxmlformats.org/officeDocument/2006/relationships/image" Target="../media/image80.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9.xml"/><Relationship Id="rId11" Type="http://schemas.openxmlformats.org/officeDocument/2006/relationships/image" Target="../media/image79.png"/><Relationship Id="rId5" Type="http://schemas.openxmlformats.org/officeDocument/2006/relationships/tags" Target="../tags/tag68.xml"/><Relationship Id="rId10" Type="http://schemas.openxmlformats.org/officeDocument/2006/relationships/image" Target="../media/image78.png"/><Relationship Id="rId4" Type="http://schemas.openxmlformats.org/officeDocument/2006/relationships/tags" Target="../tags/tag67.xml"/><Relationship Id="rId9" Type="http://schemas.openxmlformats.org/officeDocument/2006/relationships/image" Target="../media/image77.png"/><Relationship Id="rId14" Type="http://schemas.openxmlformats.org/officeDocument/2006/relationships/image" Target="../media/image82.png"/></Relationships>
</file>

<file path=ppt/slides/_rels/slide35.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7.png"/><Relationship Id="rId3" Type="http://schemas.openxmlformats.org/officeDocument/2006/relationships/tags" Target="../tags/tag72.xml"/><Relationship Id="rId7" Type="http://schemas.openxmlformats.org/officeDocument/2006/relationships/slideLayout" Target="../slideLayouts/slideLayout5.xml"/><Relationship Id="rId12" Type="http://schemas.openxmlformats.org/officeDocument/2006/relationships/image" Target="../media/image86.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11" Type="http://schemas.openxmlformats.org/officeDocument/2006/relationships/image" Target="../media/image85.png"/><Relationship Id="rId5" Type="http://schemas.openxmlformats.org/officeDocument/2006/relationships/tags" Target="../tags/tag74.xml"/><Relationship Id="rId10" Type="http://schemas.openxmlformats.org/officeDocument/2006/relationships/image" Target="../media/image50.png"/><Relationship Id="rId4" Type="http://schemas.openxmlformats.org/officeDocument/2006/relationships/tags" Target="../tags/tag73.xml"/><Relationship Id="rId9" Type="http://schemas.openxmlformats.org/officeDocument/2006/relationships/image" Target="../media/image84.png"/></Relationships>
</file>

<file path=ppt/slides/_rels/slide36.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92.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5.xml"/><Relationship Id="rId1" Type="http://schemas.openxmlformats.org/officeDocument/2006/relationships/tags" Target="../tags/tag76.xml"/></Relationships>
</file>

<file path=ppt/slides/_rels/slide41.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0.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99.png"/><Relationship Id="rId5" Type="http://schemas.openxmlformats.org/officeDocument/2006/relationships/image" Target="../media/image117.png"/><Relationship Id="rId4" Type="http://schemas.openxmlformats.org/officeDocument/2006/relationships/notesSlide" Target="../notesSlides/notesSlide27.xml"/></Relationships>
</file>

<file path=ppt/slides/_rels/slide44.xml.rels><?xml version="1.0" encoding="UTF-8" standalone="yes"?>
<Relationships xmlns="http://schemas.openxmlformats.org/package/2006/relationships"><Relationship Id="rId3"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5.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slideLayout" Target="../slideLayouts/slideLayout2.xml"/><Relationship Id="rId1" Type="http://schemas.openxmlformats.org/officeDocument/2006/relationships/tags" Target="../tags/tag79.xml"/><Relationship Id="rId5" Type="http://schemas.openxmlformats.org/officeDocument/2006/relationships/image" Target="../media/image102.png"/><Relationship Id="rId4" Type="http://schemas.openxmlformats.org/officeDocument/2006/relationships/image" Target="../media/image101.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80.xml"/><Relationship Id="rId4" Type="http://schemas.openxmlformats.org/officeDocument/2006/relationships/image" Target="../media/image10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49.xml.rels><?xml version="1.0" encoding="UTF-8" standalone="yes"?>
<Relationships xmlns="http://schemas.openxmlformats.org/package/2006/relationships"><Relationship Id="rId8" Type="http://schemas.openxmlformats.org/officeDocument/2006/relationships/tags" Target="../tags/tag88.xml"/><Relationship Id="rId13" Type="http://schemas.openxmlformats.org/officeDocument/2006/relationships/slideLayout" Target="../slideLayouts/slideLayout5.xml"/><Relationship Id="rId26" Type="http://schemas.openxmlformats.org/officeDocument/2006/relationships/image" Target="../media/image109.png"/><Relationship Id="rId3" Type="http://schemas.openxmlformats.org/officeDocument/2006/relationships/tags" Target="../tags/tag83.xml"/><Relationship Id="rId34" Type="http://schemas.openxmlformats.org/officeDocument/2006/relationships/image" Target="../media/image118.png"/><Relationship Id="rId7" Type="http://schemas.openxmlformats.org/officeDocument/2006/relationships/tags" Target="../tags/tag87.xml"/><Relationship Id="rId12" Type="http://schemas.openxmlformats.org/officeDocument/2006/relationships/tags" Target="../tags/tag92.xml"/><Relationship Id="rId25" Type="http://schemas.openxmlformats.org/officeDocument/2006/relationships/image" Target="../media/image108.png"/><Relationship Id="rId33" Type="http://schemas.openxmlformats.org/officeDocument/2006/relationships/image" Target="../media/image27.png"/><Relationship Id="rId2" Type="http://schemas.openxmlformats.org/officeDocument/2006/relationships/tags" Target="../tags/tag82.xml"/><Relationship Id="rId29" Type="http://schemas.openxmlformats.org/officeDocument/2006/relationships/image" Target="../media/image113.png"/><Relationship Id="rId1" Type="http://schemas.openxmlformats.org/officeDocument/2006/relationships/tags" Target="../tags/tag81.xml"/><Relationship Id="rId6" Type="http://schemas.openxmlformats.org/officeDocument/2006/relationships/tags" Target="../tags/tag86.xml"/><Relationship Id="rId11" Type="http://schemas.openxmlformats.org/officeDocument/2006/relationships/tags" Target="../tags/tag91.xml"/><Relationship Id="rId24" Type="http://schemas.openxmlformats.org/officeDocument/2006/relationships/image" Target="../media/image107.png"/><Relationship Id="rId32" Type="http://schemas.openxmlformats.org/officeDocument/2006/relationships/image" Target="../media/image116.png"/><Relationship Id="rId5" Type="http://schemas.openxmlformats.org/officeDocument/2006/relationships/tags" Target="../tags/tag85.xml"/><Relationship Id="rId15" Type="http://schemas.openxmlformats.org/officeDocument/2006/relationships/image" Target="../media/image17.png"/><Relationship Id="rId23" Type="http://schemas.openxmlformats.org/officeDocument/2006/relationships/image" Target="../media/image320.png"/><Relationship Id="rId28" Type="http://schemas.openxmlformats.org/officeDocument/2006/relationships/image" Target="../media/image112.png"/><Relationship Id="rId10" Type="http://schemas.openxmlformats.org/officeDocument/2006/relationships/tags" Target="../tags/tag90.xml"/><Relationship Id="rId31" Type="http://schemas.openxmlformats.org/officeDocument/2006/relationships/image" Target="../media/image115.png"/><Relationship Id="rId4" Type="http://schemas.openxmlformats.org/officeDocument/2006/relationships/tags" Target="../tags/tag84.xml"/><Relationship Id="rId9" Type="http://schemas.openxmlformats.org/officeDocument/2006/relationships/tags" Target="../tags/tag89.xml"/><Relationship Id="rId14" Type="http://schemas.openxmlformats.org/officeDocument/2006/relationships/notesSlide" Target="../notesSlides/notesSlide30.xml"/><Relationship Id="rId27" Type="http://schemas.openxmlformats.org/officeDocument/2006/relationships/image" Target="../media/image111.png"/><Relationship Id="rId30" Type="http://schemas.openxmlformats.org/officeDocument/2006/relationships/image" Target="../media/image114.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21.png"/><Relationship Id="rId3" Type="http://schemas.openxmlformats.org/officeDocument/2006/relationships/tags" Target="../tags/tag95.xml"/><Relationship Id="rId7" Type="http://schemas.openxmlformats.org/officeDocument/2006/relationships/tags" Target="../tags/tag99.xml"/><Relationship Id="rId12" Type="http://schemas.openxmlformats.org/officeDocument/2006/relationships/image" Target="../media/image120.png"/><Relationship Id="rId2" Type="http://schemas.openxmlformats.org/officeDocument/2006/relationships/tags" Target="../tags/tag94.xml"/><Relationship Id="rId16" Type="http://schemas.openxmlformats.org/officeDocument/2006/relationships/image" Target="../media/image26.png"/><Relationship Id="rId1" Type="http://schemas.openxmlformats.org/officeDocument/2006/relationships/tags" Target="../tags/tag93.xml"/><Relationship Id="rId6" Type="http://schemas.openxmlformats.org/officeDocument/2006/relationships/tags" Target="../tags/tag98.xml"/><Relationship Id="rId11" Type="http://schemas.openxmlformats.org/officeDocument/2006/relationships/image" Target="../media/image119.png"/><Relationship Id="rId5" Type="http://schemas.openxmlformats.org/officeDocument/2006/relationships/tags" Target="../tags/tag97.xml"/><Relationship Id="rId15" Type="http://schemas.openxmlformats.org/officeDocument/2006/relationships/image" Target="../media/image123.png"/><Relationship Id="rId10" Type="http://schemas.openxmlformats.org/officeDocument/2006/relationships/image" Target="../media/image139.png"/><Relationship Id="rId4" Type="http://schemas.openxmlformats.org/officeDocument/2006/relationships/tags" Target="../tags/tag96.xml"/><Relationship Id="rId9" Type="http://schemas.openxmlformats.org/officeDocument/2006/relationships/notesSlide" Target="../notesSlides/notesSlide31.xml"/><Relationship Id="rId14" Type="http://schemas.openxmlformats.org/officeDocument/2006/relationships/image" Target="../media/image122.png"/></Relationships>
</file>

<file path=ppt/slides/_rels/slide51.xml.rels><?xml version="1.0" encoding="UTF-8" standalone="yes"?>
<Relationships xmlns="http://schemas.openxmlformats.org/package/2006/relationships"><Relationship Id="rId8" Type="http://schemas.openxmlformats.org/officeDocument/2006/relationships/image" Target="../media/image124.wmf"/><Relationship Id="rId13" Type="http://schemas.openxmlformats.org/officeDocument/2006/relationships/image" Target="../media/image126.png"/><Relationship Id="rId3" Type="http://schemas.openxmlformats.org/officeDocument/2006/relationships/tags" Target="../tags/tag102.xml"/><Relationship Id="rId7" Type="http://schemas.openxmlformats.org/officeDocument/2006/relationships/notesSlide" Target="../notesSlides/notesSlide32.xml"/><Relationship Id="rId12" Type="http://schemas.openxmlformats.org/officeDocument/2006/relationships/image" Target="../media/image125.png"/><Relationship Id="rId2" Type="http://schemas.openxmlformats.org/officeDocument/2006/relationships/tags" Target="../tags/tag101.xml"/><Relationship Id="rId16" Type="http://schemas.openxmlformats.org/officeDocument/2006/relationships/image" Target="../media/image26.png"/><Relationship Id="rId1" Type="http://schemas.openxmlformats.org/officeDocument/2006/relationships/tags" Target="../tags/tag100.xml"/><Relationship Id="rId6" Type="http://schemas.openxmlformats.org/officeDocument/2006/relationships/slideLayout" Target="../slideLayouts/slideLayout5.xml"/><Relationship Id="rId11" Type="http://schemas.openxmlformats.org/officeDocument/2006/relationships/image" Target="../media/image1411.png"/><Relationship Id="rId5" Type="http://schemas.openxmlformats.org/officeDocument/2006/relationships/tags" Target="../tags/tag104.xml"/><Relationship Id="rId15" Type="http://schemas.openxmlformats.org/officeDocument/2006/relationships/image" Target="../media/image99.png"/><Relationship Id="rId10" Type="http://schemas.openxmlformats.org/officeDocument/2006/relationships/image" Target="../media/image1480.png"/><Relationship Id="rId4" Type="http://schemas.openxmlformats.org/officeDocument/2006/relationships/tags" Target="../tags/tag103.xml"/><Relationship Id="rId9" Type="http://schemas.openxmlformats.org/officeDocument/2006/relationships/image" Target="../media/image17.png"/><Relationship Id="rId14" Type="http://schemas.openxmlformats.org/officeDocument/2006/relationships/image" Target="../media/image127.png"/></Relationships>
</file>

<file path=ppt/slides/_rels/slide52.xml.rels><?xml version="1.0" encoding="UTF-8" standalone="yes"?>
<Relationships xmlns="http://schemas.openxmlformats.org/package/2006/relationships"><Relationship Id="rId8" Type="http://schemas.openxmlformats.org/officeDocument/2006/relationships/tags" Target="../tags/tag111.xml"/><Relationship Id="rId13" Type="http://schemas.openxmlformats.org/officeDocument/2006/relationships/image" Target="../media/image129.png"/><Relationship Id="rId18" Type="http://schemas.openxmlformats.org/officeDocument/2006/relationships/image" Target="../media/image134.png"/><Relationship Id="rId3" Type="http://schemas.openxmlformats.org/officeDocument/2006/relationships/tags" Target="../tags/tag106.xml"/><Relationship Id="rId7" Type="http://schemas.openxmlformats.org/officeDocument/2006/relationships/tags" Target="../tags/tag110.xml"/><Relationship Id="rId12" Type="http://schemas.openxmlformats.org/officeDocument/2006/relationships/image" Target="../media/image128.emf"/><Relationship Id="rId17" Type="http://schemas.openxmlformats.org/officeDocument/2006/relationships/image" Target="../media/image133.png"/><Relationship Id="rId2" Type="http://schemas.openxmlformats.org/officeDocument/2006/relationships/tags" Target="../tags/tag105.xml"/><Relationship Id="rId16" Type="http://schemas.openxmlformats.org/officeDocument/2006/relationships/image" Target="../media/image132.png"/><Relationship Id="rId20" Type="http://schemas.openxmlformats.org/officeDocument/2006/relationships/image" Target="../media/image136.png"/><Relationship Id="rId1" Type="http://schemas.openxmlformats.org/officeDocument/2006/relationships/vmlDrawing" Target="../drawings/vmlDrawing1.vml"/><Relationship Id="rId6" Type="http://schemas.openxmlformats.org/officeDocument/2006/relationships/tags" Target="../tags/tag109.xml"/><Relationship Id="rId11" Type="http://schemas.openxmlformats.org/officeDocument/2006/relationships/oleObject" Target="../embeddings/oleObject1.bin"/><Relationship Id="rId5" Type="http://schemas.openxmlformats.org/officeDocument/2006/relationships/tags" Target="../tags/tag108.xml"/><Relationship Id="rId15" Type="http://schemas.openxmlformats.org/officeDocument/2006/relationships/image" Target="../media/image131.png"/><Relationship Id="rId10" Type="http://schemas.openxmlformats.org/officeDocument/2006/relationships/notesSlide" Target="../notesSlides/notesSlide33.xml"/><Relationship Id="rId19" Type="http://schemas.openxmlformats.org/officeDocument/2006/relationships/image" Target="../media/image135.png"/><Relationship Id="rId4" Type="http://schemas.openxmlformats.org/officeDocument/2006/relationships/tags" Target="../tags/tag107.xml"/><Relationship Id="rId9" Type="http://schemas.openxmlformats.org/officeDocument/2006/relationships/slideLayout" Target="../slideLayouts/slideLayout5.xml"/><Relationship Id="rId14" Type="http://schemas.openxmlformats.org/officeDocument/2006/relationships/image" Target="../media/image130.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image" Target="../media/image140.png"/><Relationship Id="rId5" Type="http://schemas.openxmlformats.org/officeDocument/2006/relationships/image" Target="../media/image138.png"/><Relationship Id="rId4" Type="http://schemas.openxmlformats.org/officeDocument/2006/relationships/image" Target="../media/image137.png"/></Relationships>
</file>

<file path=ppt/slides/_rels/slide54.xml.rels><?xml version="1.0" encoding="UTF-8" standalone="yes"?>
<Relationships xmlns="http://schemas.openxmlformats.org/package/2006/relationships"><Relationship Id="rId8" Type="http://schemas.openxmlformats.org/officeDocument/2006/relationships/tags" Target="../tags/tag121.xml"/><Relationship Id="rId13" Type="http://schemas.openxmlformats.org/officeDocument/2006/relationships/image" Target="../media/image143.png"/><Relationship Id="rId18" Type="http://schemas.openxmlformats.org/officeDocument/2006/relationships/image" Target="../media/image140.png"/><Relationship Id="rId3" Type="http://schemas.openxmlformats.org/officeDocument/2006/relationships/tags" Target="../tags/tag116.xml"/><Relationship Id="rId7" Type="http://schemas.openxmlformats.org/officeDocument/2006/relationships/tags" Target="../tags/tag120.xml"/><Relationship Id="rId12" Type="http://schemas.openxmlformats.org/officeDocument/2006/relationships/image" Target="../media/image142.png"/><Relationship Id="rId17" Type="http://schemas.openxmlformats.org/officeDocument/2006/relationships/image" Target="../media/image147.png"/><Relationship Id="rId2" Type="http://schemas.openxmlformats.org/officeDocument/2006/relationships/tags" Target="../tags/tag115.xml"/><Relationship Id="rId16" Type="http://schemas.openxmlformats.org/officeDocument/2006/relationships/image" Target="../media/image146.png"/><Relationship Id="rId1" Type="http://schemas.openxmlformats.org/officeDocument/2006/relationships/tags" Target="../tags/tag114.xml"/><Relationship Id="rId6" Type="http://schemas.openxmlformats.org/officeDocument/2006/relationships/tags" Target="../tags/tag119.xml"/><Relationship Id="rId11" Type="http://schemas.openxmlformats.org/officeDocument/2006/relationships/image" Target="../media/image132.png"/><Relationship Id="rId5" Type="http://schemas.openxmlformats.org/officeDocument/2006/relationships/tags" Target="../tags/tag118.xml"/><Relationship Id="rId15" Type="http://schemas.openxmlformats.org/officeDocument/2006/relationships/image" Target="../media/image145.png"/><Relationship Id="rId10" Type="http://schemas.openxmlformats.org/officeDocument/2006/relationships/image" Target="../media/image141.png"/><Relationship Id="rId4" Type="http://schemas.openxmlformats.org/officeDocument/2006/relationships/tags" Target="../tags/tag117.xml"/><Relationship Id="rId9" Type="http://schemas.openxmlformats.org/officeDocument/2006/relationships/slideLayout" Target="../slideLayouts/slideLayout5.xml"/><Relationship Id="rId14" Type="http://schemas.openxmlformats.org/officeDocument/2006/relationships/image" Target="../media/image144.png"/></Relationships>
</file>

<file path=ppt/slides/_rels/slide55.xml.rels><?xml version="1.0" encoding="UTF-8" standalone="yes"?>
<Relationships xmlns="http://schemas.openxmlformats.org/package/2006/relationships"><Relationship Id="rId8" Type="http://schemas.openxmlformats.org/officeDocument/2006/relationships/tags" Target="../tags/tag128.xml"/><Relationship Id="rId13" Type="http://schemas.openxmlformats.org/officeDocument/2006/relationships/image" Target="../media/image129.png"/><Relationship Id="rId18" Type="http://schemas.openxmlformats.org/officeDocument/2006/relationships/image" Target="../media/image150.png"/><Relationship Id="rId3" Type="http://schemas.openxmlformats.org/officeDocument/2006/relationships/tags" Target="../tags/tag123.xml"/><Relationship Id="rId7" Type="http://schemas.openxmlformats.org/officeDocument/2006/relationships/tags" Target="../tags/tag127.xml"/><Relationship Id="rId12" Type="http://schemas.openxmlformats.org/officeDocument/2006/relationships/image" Target="../media/image128.emf"/><Relationship Id="rId17" Type="http://schemas.openxmlformats.org/officeDocument/2006/relationships/image" Target="../media/image149.png"/><Relationship Id="rId2" Type="http://schemas.openxmlformats.org/officeDocument/2006/relationships/tags" Target="../tags/tag122.xml"/><Relationship Id="rId16" Type="http://schemas.openxmlformats.org/officeDocument/2006/relationships/image" Target="../media/image148.png"/><Relationship Id="rId20" Type="http://schemas.openxmlformats.org/officeDocument/2006/relationships/image" Target="../media/image136.png"/><Relationship Id="rId1" Type="http://schemas.openxmlformats.org/officeDocument/2006/relationships/vmlDrawing" Target="../drawings/vmlDrawing2.vml"/><Relationship Id="rId6" Type="http://schemas.openxmlformats.org/officeDocument/2006/relationships/tags" Target="../tags/tag126.xml"/><Relationship Id="rId11" Type="http://schemas.openxmlformats.org/officeDocument/2006/relationships/oleObject" Target="../embeddings/oleObject2.bin"/><Relationship Id="rId5" Type="http://schemas.openxmlformats.org/officeDocument/2006/relationships/tags" Target="../tags/tag125.xml"/><Relationship Id="rId15" Type="http://schemas.openxmlformats.org/officeDocument/2006/relationships/image" Target="../media/image131.png"/><Relationship Id="rId10" Type="http://schemas.openxmlformats.org/officeDocument/2006/relationships/notesSlide" Target="../notesSlides/notesSlide34.xml"/><Relationship Id="rId19" Type="http://schemas.openxmlformats.org/officeDocument/2006/relationships/image" Target="../media/image135.png"/><Relationship Id="rId4" Type="http://schemas.openxmlformats.org/officeDocument/2006/relationships/tags" Target="../tags/tag124.xml"/><Relationship Id="rId9" Type="http://schemas.openxmlformats.org/officeDocument/2006/relationships/slideLayout" Target="../slideLayouts/slideLayout5.xml"/><Relationship Id="rId14" Type="http://schemas.openxmlformats.org/officeDocument/2006/relationships/image" Target="../media/image130.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7.xml"/><Relationship Id="rId7" Type="http://schemas.openxmlformats.org/officeDocument/2006/relationships/image" Target="../media/image13.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hyperlink" Target="https://confluence.cornell.edu/display/AGUACLARA/Validation+Studies+for+ANSYS+Fluent+Turbulence+Model+Simulations" TargetMode="External"/><Relationship Id="rId5" Type="http://schemas.openxmlformats.org/officeDocument/2006/relationships/notesSlide" Target="../notesSlides/notesSlide5.xml"/><Relationship Id="rId10" Type="http://schemas.openxmlformats.org/officeDocument/2006/relationships/image" Target="../media/image16.png"/><Relationship Id="rId4" Type="http://schemas.openxmlformats.org/officeDocument/2006/relationships/slideLayout" Target="../slideLayouts/slideLayout5.xml"/><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5.xml"/><Relationship Id="rId7" Type="http://schemas.openxmlformats.org/officeDocument/2006/relationships/image" Target="../media/image18.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7.png"/><Relationship Id="rId5" Type="http://schemas.openxmlformats.org/officeDocument/2006/relationships/image" Target="../media/image17.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9144000" cy="6858000"/>
          </a:xfrm>
          <a:prstGeom prst="rect">
            <a:avLst/>
          </a:prstGeom>
          <a:noFill/>
          <a:ln w="12700">
            <a:noFill/>
            <a:miter lim="800000"/>
            <a:headEnd type="none" w="lg" len="med"/>
            <a:tailEnd type="none" w="lg" len="med"/>
          </a:ln>
        </p:spPr>
      </p:pic>
      <p:sp>
        <p:nvSpPr>
          <p:cNvPr id="44035" name="Rectangle 2"/>
          <p:cNvSpPr>
            <a:spLocks noGrp="1" noChangeArrowheads="1"/>
          </p:cNvSpPr>
          <p:nvPr>
            <p:ph type="ctrTitle" sz="quarter"/>
          </p:nvPr>
        </p:nvSpPr>
        <p:spPr>
          <a:xfrm>
            <a:off x="685800" y="533400"/>
            <a:ext cx="7772400" cy="1143000"/>
          </a:xfrm>
        </p:spPr>
        <p:txBody>
          <a:bodyPr/>
          <a:lstStyle/>
          <a:p>
            <a:pPr>
              <a:defRPr/>
            </a:pPr>
            <a:r>
              <a:rPr lang="en-US" dirty="0"/>
              <a:t>Flocculator Design</a:t>
            </a: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smtClean="0"/>
                  <a:t>L</a:t>
                </a:r>
                <a14:m>
                  <m:oMath xmlns:m="http://schemas.openxmlformats.org/officeDocument/2006/math">
                    <m:r>
                      <m:rPr>
                        <m:sty m:val="p"/>
                      </m:rPr>
                      <a:rPr lang="en-US" smtClean="0">
                        <a:latin typeface="Cambria Math" panose="02040503050406030204" pitchFamily="18" charset="0"/>
                      </a:rPr>
                      <m:t>ess</m:t>
                    </m:r>
                    <m:r>
                      <a:rPr lang="en-US" smtClean="0">
                        <a:latin typeface="Cambria Math" panose="02040503050406030204" pitchFamily="18" charset="0"/>
                      </a:rPr>
                      <m:t> </m:t>
                    </m:r>
                    <m:r>
                      <m:rPr>
                        <m:sty m:val="p"/>
                      </m:rPr>
                      <a:rPr lang="en-US" smtClean="0">
                        <a:latin typeface="Cambria Math" panose="02040503050406030204" pitchFamily="18" charset="0"/>
                      </a:rPr>
                      <m:t>efficient</m:t>
                    </m:r>
                    <m:r>
                      <a:rPr lang="en-US" smtClean="0">
                        <a:latin typeface="Cambria Math" panose="02040503050406030204" pitchFamily="18" charset="0"/>
                      </a:rPr>
                      <m:t> </m:t>
                    </m:r>
                    <m:r>
                      <m:rPr>
                        <m:sty m:val="p"/>
                      </m:rPr>
                      <a:rPr lang="en-US" smtClean="0">
                        <a:latin typeface="Cambria Math" panose="02040503050406030204" pitchFamily="18" charset="0"/>
                      </a:rPr>
                      <m:t>for</m:t>
                    </m:r>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a:latin typeface="Cambria Math" panose="02040503050406030204" pitchFamily="18" charset="0"/>
                              </a:rPr>
                              <m:t>𝐻</m:t>
                            </m:r>
                          </m:e>
                          <m:sub>
                            <m:r>
                              <a:rPr lang="en-US">
                                <a:latin typeface="Cambria Math" panose="02040503050406030204" pitchFamily="18" charset="0"/>
                              </a:rPr>
                              <m:t>𝑒</m:t>
                            </m:r>
                          </m:sub>
                        </m:sSub>
                      </m:num>
                      <m:den>
                        <m:r>
                          <a:rPr lang="en-US">
                            <a:latin typeface="Cambria Math" panose="02040503050406030204" pitchFamily="18" charset="0"/>
                          </a:rPr>
                          <m:t>𝑆</m:t>
                        </m:r>
                      </m:den>
                    </m:f>
                  </m:oMath>
                </a14:m>
                <a:r>
                  <a:rPr lang="en-US" dirty="0" smtClean="0"/>
                  <a:t>&gt;5</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18"/>
              <p:cNvSpPr>
                <a:spLocks noGrp="1"/>
              </p:cNvSpPr>
              <p:nvPr>
                <p:ph idx="1"/>
              </p:nvPr>
            </p:nvSpPr>
            <p:spPr>
              <a:xfrm>
                <a:off x="457200" y="1600200"/>
                <a:ext cx="7629093" cy="4525963"/>
              </a:xfrm>
            </p:spPr>
            <p:txBody>
              <a:bodyPr/>
              <a:lstStyle/>
              <a:p>
                <a:r>
                  <a:rPr lang="en-US" dirty="0" smtClean="0"/>
                  <a:t>Jets expand in width at the rate of approximately 1 unit in width per 10 units forward</a:t>
                </a:r>
              </a:p>
              <a:p>
                <a:r>
                  <a:rPr lang="en-US" dirty="0"/>
                  <a:t>Expansion length is 10(0.6S</a:t>
                </a:r>
                <a:r>
                  <a:rPr lang="en-US" dirty="0" smtClean="0"/>
                  <a:t>) = 6S</a:t>
                </a:r>
                <a:endParaRPr lang="en-US" dirty="0"/>
              </a:p>
              <a:p>
                <a:r>
                  <a:rPr lang="en-US" dirty="0" smtClean="0"/>
                  <a:t>The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a:latin typeface="Cambria Math" panose="02040503050406030204" pitchFamily="18" charset="0"/>
                              </a:rPr>
                              <m:t>𝐻</m:t>
                            </m:r>
                          </m:e>
                          <m:sub>
                            <m:r>
                              <a:rPr lang="en-US">
                                <a:latin typeface="Cambria Math" panose="02040503050406030204" pitchFamily="18" charset="0"/>
                              </a:rPr>
                              <m:t>𝑒</m:t>
                            </m:r>
                          </m:sub>
                        </m:sSub>
                      </m:num>
                      <m:den>
                        <m:r>
                          <a:rPr lang="en-US">
                            <a:latin typeface="Cambria Math" panose="02040503050406030204" pitchFamily="18" charset="0"/>
                          </a:rPr>
                          <m:t>𝑆</m:t>
                        </m:r>
                      </m:den>
                    </m:f>
                  </m:oMath>
                </a14:m>
                <a:r>
                  <a:rPr lang="en-US" dirty="0"/>
                  <a:t> transition is related to the distance required for the jet to fully </a:t>
                </a:r>
                <a:r>
                  <a:rPr lang="en-US" dirty="0" smtClean="0"/>
                  <a:t>expand</a:t>
                </a:r>
              </a:p>
            </p:txBody>
          </p:sp>
        </mc:Choice>
        <mc:Fallback xmlns="">
          <p:sp>
            <p:nvSpPr>
              <p:cNvPr id="19" name="Content Placeholder 18"/>
              <p:cNvSpPr>
                <a:spLocks noGrp="1" noRot="1" noChangeAspect="1" noMove="1" noResize="1" noEditPoints="1" noAdjustHandles="1" noChangeArrowheads="1" noChangeShapeType="1" noTextEdit="1"/>
              </p:cNvSpPr>
              <p:nvPr>
                <p:ph idx="1"/>
              </p:nvPr>
            </p:nvSpPr>
            <p:spPr>
              <a:xfrm>
                <a:off x="457200" y="1600200"/>
                <a:ext cx="7629093" cy="4525963"/>
              </a:xfrm>
              <a:blipFill>
                <a:blip r:embed="rId7"/>
                <a:stretch>
                  <a:fillRect l="-3677" t="-7682" r="-1998"/>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D38FD4D-21BF-4AD8-BFB2-221A4A325E3F}"/>
              </a:ext>
            </a:extLst>
          </p:cNvPr>
          <p:cNvGrpSpPr/>
          <p:nvPr/>
        </p:nvGrpSpPr>
        <p:grpSpPr>
          <a:xfrm>
            <a:off x="8350923" y="1600200"/>
            <a:ext cx="793077" cy="7556161"/>
            <a:chOff x="1450585" y="0"/>
            <a:chExt cx="793077" cy="7556161"/>
          </a:xfrm>
        </p:grpSpPr>
        <p:grpSp>
          <p:nvGrpSpPr>
            <p:cNvPr id="10" name="Group 9">
              <a:extLst>
                <a:ext uri="{FF2B5EF4-FFF2-40B4-BE49-F238E27FC236}">
                  <a16:creationId xmlns:a16="http://schemas.microsoft.com/office/drawing/2014/main" id="{F83468F2-4C48-4F26-9AC4-93B60A7B4474}"/>
                </a:ext>
              </a:extLst>
            </p:cNvPr>
            <p:cNvGrpSpPr/>
            <p:nvPr/>
          </p:nvGrpSpPr>
          <p:grpSpPr>
            <a:xfrm>
              <a:off x="1450585" y="0"/>
              <a:ext cx="793077" cy="7556161"/>
              <a:chOff x="2951123" y="-972481"/>
              <a:chExt cx="793077" cy="7556161"/>
            </a:xfrm>
          </p:grpSpPr>
          <p:pic>
            <p:nvPicPr>
              <p:cNvPr id="20" name="Picture 1">
                <a:extLst>
                  <a:ext uri="{FF2B5EF4-FFF2-40B4-BE49-F238E27FC236}">
                    <a16:creationId xmlns:a16="http://schemas.microsoft.com/office/drawing/2014/main" id="{DC2D0E9A-B188-428B-84F2-F749A885597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4933" t="3834" r="49348" b="16322"/>
              <a:stretch/>
            </p:blipFill>
            <p:spPr bwMode="auto">
              <a:xfrm>
                <a:off x="2961728" y="-972481"/>
                <a:ext cx="782472" cy="7556161"/>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ADC6D2D6-D154-45AD-B1D3-F90A87ECF035}"/>
                  </a:ext>
                </a:extLst>
              </p:cNvPr>
              <p:cNvCxnSpPr/>
              <p:nvPr/>
            </p:nvCxnSpPr>
            <p:spPr bwMode="auto">
              <a:xfrm flipV="1">
                <a:off x="2985590" y="181540"/>
                <a:ext cx="0" cy="4890524"/>
              </a:xfrm>
              <a:prstGeom prst="line">
                <a:avLst/>
              </a:prstGeom>
              <a:noFill/>
              <a:ln w="38100" cap="flat" cmpd="sng" algn="ctr">
                <a:solidFill>
                  <a:schemeClr val="tx1"/>
                </a:solidFill>
                <a:prstDash val="solid"/>
                <a:round/>
                <a:headEnd type="none" w="lg" len="med"/>
                <a:tailEnd type="none" w="lg" len="med"/>
              </a:ln>
              <a:effectLst/>
            </p:spPr>
          </p:cxnSp>
          <p:sp>
            <p:nvSpPr>
              <p:cNvPr id="22" name="Freeform 13">
                <a:extLst>
                  <a:ext uri="{FF2B5EF4-FFF2-40B4-BE49-F238E27FC236}">
                    <a16:creationId xmlns:a16="http://schemas.microsoft.com/office/drawing/2014/main" id="{D3E345FC-6A51-4470-9523-D8361A347BBF}"/>
                  </a:ext>
                </a:extLst>
              </p:cNvPr>
              <p:cNvSpPr/>
              <p:nvPr/>
            </p:nvSpPr>
            <p:spPr bwMode="auto">
              <a:xfrm>
                <a:off x="2951123" y="65684"/>
                <a:ext cx="485898" cy="3757588"/>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5834 w 511131"/>
                  <a:gd name="connsiteY0" fmla="*/ 1160080 h 4080701"/>
                  <a:gd name="connsiteX1" fmla="*/ 7742 w 511131"/>
                  <a:gd name="connsiteY1" fmla="*/ 466701 h 4080701"/>
                  <a:gd name="connsiteX2" fmla="*/ 234198 w 511131"/>
                  <a:gd name="connsiteY2" fmla="*/ 20 h 4080701"/>
                  <a:gd name="connsiteX3" fmla="*/ 507154 w 511131"/>
                  <a:gd name="connsiteY3" fmla="*/ 873477 h 4080701"/>
                  <a:gd name="connsiteX4" fmla="*/ 84073 w 511131"/>
                  <a:gd name="connsiteY4" fmla="*/ 4080701 h 4080701"/>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09040"/>
                  <a:gd name="connsiteY0" fmla="*/ 847375 h 3767996"/>
                  <a:gd name="connsiteX1" fmla="*/ 7742 w 509040"/>
                  <a:gd name="connsiteY1" fmla="*/ 153996 h 3767996"/>
                  <a:gd name="connsiteX2" fmla="*/ 226106 w 509040"/>
                  <a:gd name="connsiteY2" fmla="*/ 10996 h 3767996"/>
                  <a:gd name="connsiteX3" fmla="*/ 507154 w 509040"/>
                  <a:gd name="connsiteY3" fmla="*/ 560772 h 3767996"/>
                  <a:gd name="connsiteX4" fmla="*/ 84073 w 509040"/>
                  <a:gd name="connsiteY4" fmla="*/ 3767996 h 3767996"/>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8746 w 485898"/>
                  <a:gd name="connsiteY0" fmla="*/ 836967 h 3757588"/>
                  <a:gd name="connsiteX1" fmla="*/ 16838 w 485898"/>
                  <a:gd name="connsiteY1" fmla="*/ 175956 h 3757588"/>
                  <a:gd name="connsiteX2" fmla="*/ 219018 w 485898"/>
                  <a:gd name="connsiteY2" fmla="*/ 588 h 3757588"/>
                  <a:gd name="connsiteX3" fmla="*/ 483882 w 485898"/>
                  <a:gd name="connsiteY3" fmla="*/ 655561 h 3757588"/>
                  <a:gd name="connsiteX4" fmla="*/ 76985 w 485898"/>
                  <a:gd name="connsiteY4" fmla="*/ 3757588 h 375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98" h="3757588">
                    <a:moveTo>
                      <a:pt x="8746" y="836967"/>
                    </a:moveTo>
                    <a:cubicBezTo>
                      <a:pt x="-9451" y="469614"/>
                      <a:pt x="4479" y="395403"/>
                      <a:pt x="16838" y="175956"/>
                    </a:cubicBezTo>
                    <a:cubicBezTo>
                      <a:pt x="25936" y="37203"/>
                      <a:pt x="133629" y="16511"/>
                      <a:pt x="219018" y="588"/>
                    </a:cubicBezTo>
                    <a:cubicBezTo>
                      <a:pt x="294262" y="-1687"/>
                      <a:pt x="508903" y="-24552"/>
                      <a:pt x="483882" y="655561"/>
                    </a:cubicBezTo>
                    <a:cubicBezTo>
                      <a:pt x="458861" y="1335674"/>
                      <a:pt x="9672" y="2367598"/>
                      <a:pt x="76985" y="3757588"/>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pic>
          <p:nvPicPr>
            <p:cNvPr id="11" name="Picture 10">
              <a:extLst>
                <a:ext uri="{FF2B5EF4-FFF2-40B4-BE49-F238E27FC236}">
                  <a16:creationId xmlns:a16="http://schemas.microsoft.com/office/drawing/2014/main" id="{38C81779-9A2D-4FE6-A371-337321418160}"/>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rot="16200000">
              <a:off x="1422969" y="1447333"/>
              <a:ext cx="590046" cy="226216"/>
            </a:xfrm>
            <a:prstGeom prst="rect">
              <a:avLst/>
            </a:prstGeom>
          </p:spPr>
        </p:pic>
        <p:pic>
          <p:nvPicPr>
            <p:cNvPr id="12" name="Picture 11">
              <a:extLst>
                <a:ext uri="{FF2B5EF4-FFF2-40B4-BE49-F238E27FC236}">
                  <a16:creationId xmlns:a16="http://schemas.microsoft.com/office/drawing/2014/main" id="{8861E8F2-982B-499F-A245-56B31065AAD8}"/>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rot="16200000">
              <a:off x="1799101" y="1447334"/>
              <a:ext cx="590046" cy="226216"/>
            </a:xfrm>
            <a:prstGeom prst="rect">
              <a:avLst/>
            </a:prstGeom>
          </p:spPr>
        </p:pic>
        <p:cxnSp>
          <p:nvCxnSpPr>
            <p:cNvPr id="13" name="Straight Arrow Connector 12">
              <a:extLst>
                <a:ext uri="{FF2B5EF4-FFF2-40B4-BE49-F238E27FC236}">
                  <a16:creationId xmlns:a16="http://schemas.microsoft.com/office/drawing/2014/main" id="{DDA99724-7DB0-4455-A11D-456C7EC83626}"/>
                </a:ext>
              </a:extLst>
            </p:cNvPr>
            <p:cNvCxnSpPr/>
            <p:nvPr/>
          </p:nvCxnSpPr>
          <p:spPr>
            <a:xfrm>
              <a:off x="1450585" y="625446"/>
              <a:ext cx="793077"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6" name="Picture 15">
              <a:extLst>
                <a:ext uri="{FF2B5EF4-FFF2-40B4-BE49-F238E27FC236}">
                  <a16:creationId xmlns:a16="http://schemas.microsoft.com/office/drawing/2014/main" id="{62C1DC97-D846-4DDD-A1E3-026D6F41B23F}"/>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1699630" y="284072"/>
              <a:ext cx="244935" cy="296891"/>
            </a:xfrm>
            <a:prstGeom prst="rect">
              <a:avLst/>
            </a:prstGeom>
          </p:spPr>
        </p:pic>
      </p:gr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dirty="0"/>
              <a:t>Simplify flocculator design by designing for high efficiency</a:t>
            </a:r>
          </a:p>
        </p:txBody>
      </p:sp>
      <p:sp>
        <p:nvSpPr>
          <p:cNvPr id="70659" name="Rectangle 3"/>
          <p:cNvSpPr>
            <a:spLocks noGrp="1" noChangeArrowheads="1"/>
          </p:cNvSpPr>
          <p:nvPr>
            <p:ph idx="1"/>
          </p:nvPr>
        </p:nvSpPr>
        <p:spPr>
          <a:xfrm>
            <a:off x="457200" y="1600200"/>
            <a:ext cx="6008336" cy="4525963"/>
          </a:xfrm>
        </p:spPr>
        <p:txBody>
          <a:bodyPr/>
          <a:lstStyle/>
          <a:p>
            <a:r>
              <a:rPr lang="en-US" sz="2800" dirty="0"/>
              <a:t>Efficiency will be a function of the variability of the energy dissipation rate </a:t>
            </a:r>
          </a:p>
          <a:p>
            <a:r>
              <a:rPr lang="en-US" sz="2800" dirty="0"/>
              <a:t>We expect a relation of the form such that efficiency is 1 when</a:t>
            </a:r>
            <a:br>
              <a:rPr lang="en-US" sz="2800" dirty="0"/>
            </a:br>
            <a:r>
              <a:rPr lang="en-US" sz="2800" dirty="0"/>
              <a:t>          =1 and efficiency is less than 1 for higher values of</a:t>
            </a:r>
          </a:p>
          <a:p>
            <a:r>
              <a:rPr lang="en-US" sz="2800" dirty="0"/>
              <a:t>We “solve” this unknown by </a:t>
            </a:r>
            <a:r>
              <a:rPr lang="en-US" sz="2800" b="1" dirty="0"/>
              <a:t>always designing efficient flocculators with </a:t>
            </a:r>
            <a:r>
              <a:rPr lang="en-US" sz="2800" b="1" dirty="0" smtClean="0"/>
              <a:t>3&lt;H</a:t>
            </a:r>
            <a:r>
              <a:rPr lang="en-US" sz="2800" b="1" baseline="-25000" dirty="0" smtClean="0"/>
              <a:t>e</a:t>
            </a:r>
            <a:r>
              <a:rPr lang="en-US" sz="2800" b="1" dirty="0" smtClean="0"/>
              <a:t>/S&lt;6</a:t>
            </a:r>
            <a:endParaRPr lang="en-US" sz="2800" b="1" dirty="0"/>
          </a:p>
        </p:txBody>
      </p:sp>
      <p:sp>
        <p:nvSpPr>
          <p:cNvPr id="11" name="Line 12 1"/>
          <p:cNvSpPr>
            <a:spLocks noChangeShapeType="1"/>
          </p:cNvSpPr>
          <p:nvPr/>
        </p:nvSpPr>
        <p:spPr bwMode="auto">
          <a:xfrm>
            <a:off x="7237974" y="2322233"/>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56" name="Rectangle 55"/>
          <p:cNvSpPr/>
          <p:nvPr/>
        </p:nvSpPr>
        <p:spPr bwMode="auto">
          <a:xfrm flipH="1">
            <a:off x="6647162" y="2049383"/>
            <a:ext cx="2278473" cy="4128097"/>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58" name="Straight Connector 57"/>
          <p:cNvCxnSpPr/>
          <p:nvPr/>
        </p:nvCxnSpPr>
        <p:spPr bwMode="auto">
          <a:xfrm flipV="1">
            <a:off x="8116436" y="1189574"/>
            <a:ext cx="4681" cy="4205731"/>
          </a:xfrm>
          <a:prstGeom prst="line">
            <a:avLst/>
          </a:prstGeom>
          <a:noFill/>
          <a:ln w="38100" cap="flat" cmpd="sng" algn="ctr">
            <a:solidFill>
              <a:schemeClr val="tx1"/>
            </a:solidFill>
            <a:prstDash val="solid"/>
            <a:round/>
            <a:headEnd type="none" w="lg" len="med"/>
            <a:tailEnd type="none" w="lg" len="med"/>
          </a:ln>
          <a:effectLst/>
        </p:spPr>
      </p:cxnSp>
      <p:cxnSp>
        <p:nvCxnSpPr>
          <p:cNvPr id="59" name="Straight Connector 58"/>
          <p:cNvCxnSpPr/>
          <p:nvPr/>
        </p:nvCxnSpPr>
        <p:spPr bwMode="auto">
          <a:xfrm flipH="1" flipV="1">
            <a:off x="7381864" y="3154852"/>
            <a:ext cx="0" cy="3043450"/>
          </a:xfrm>
          <a:prstGeom prst="line">
            <a:avLst/>
          </a:prstGeom>
          <a:noFill/>
          <a:ln w="38100" cap="flat" cmpd="sng" algn="ctr">
            <a:solidFill>
              <a:schemeClr val="tx1"/>
            </a:solidFill>
            <a:prstDash val="solid"/>
            <a:round/>
            <a:headEnd type="none" w="lg" len="med"/>
            <a:tailEnd type="none" w="lg" len="med"/>
          </a:ln>
          <a:effectLst/>
        </p:spPr>
      </p:cxnSp>
      <p:cxnSp>
        <p:nvCxnSpPr>
          <p:cNvPr id="70" name="Straight Arrow Connector 69"/>
          <p:cNvCxnSpPr/>
          <p:nvPr/>
        </p:nvCxnSpPr>
        <p:spPr bwMode="auto">
          <a:xfrm flipH="1" flipV="1">
            <a:off x="7002003" y="3618876"/>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flipH="1" flipV="1">
            <a:off x="8505531" y="3703037"/>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80" name="Freeform 79"/>
          <p:cNvSpPr/>
          <p:nvPr/>
        </p:nvSpPr>
        <p:spPr bwMode="auto">
          <a:xfrm>
            <a:off x="6646461" y="1175927"/>
            <a:ext cx="2256430" cy="4995080"/>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3033457"/>
                  <a:pt x="2251881" y="1655033"/>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83" name="Straight Arrow Connector 82"/>
          <p:cNvCxnSpPr/>
          <p:nvPr/>
        </p:nvCxnSpPr>
        <p:spPr bwMode="auto">
          <a:xfrm flipH="1">
            <a:off x="7700314" y="3798572"/>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15" name="Line 12 2"/>
          <p:cNvSpPr>
            <a:spLocks noChangeShapeType="1"/>
          </p:cNvSpPr>
          <p:nvPr/>
        </p:nvSpPr>
        <p:spPr bwMode="auto">
          <a:xfrm flipH="1">
            <a:off x="8363651" y="2391033"/>
            <a:ext cx="14289" cy="373903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mc:AlternateContent xmlns:mc="http://schemas.openxmlformats.org/markup-compatibility/2006" xmlns:a14="http://schemas.microsoft.com/office/drawing/2010/main">
        <mc:Choice Requires="a14">
          <p:sp>
            <p:nvSpPr>
              <p:cNvPr id="2" name="TextBox 1"/>
              <p:cNvSpPr txBox="1"/>
              <p:nvPr/>
            </p:nvSpPr>
            <p:spPr>
              <a:xfrm>
                <a:off x="8162061" y="2959627"/>
                <a:ext cx="680186" cy="523220"/>
              </a:xfrm>
              <a:prstGeom prst="rect">
                <a:avLst/>
              </a:prstGeom>
              <a:solidFill>
                <a:schemeClr val="accent3"/>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8162061" y="2959627"/>
                <a:ext cx="680186" cy="523220"/>
              </a:xfrm>
              <a:prstGeom prst="rect">
                <a:avLst/>
              </a:prstGeom>
              <a:blipFill>
                <a:blip r:embed="rId6"/>
                <a:stretch>
                  <a:fillRect/>
                </a:stretch>
              </a:blipFill>
            </p:spPr>
            <p:txBody>
              <a:bodyPr/>
              <a:lstStyle/>
              <a:p>
                <a:r>
                  <a:rPr lang="en-US">
                    <a:noFill/>
                  </a:rPr>
                  <a:t> </a:t>
                </a:r>
              </a:p>
            </p:txBody>
          </p:sp>
        </mc:Fallback>
      </mc:AlternateContent>
      <p:sp>
        <p:nvSpPr>
          <p:cNvPr id="18" name="Line 12 3"/>
          <p:cNvSpPr>
            <a:spLocks noChangeShapeType="1"/>
          </p:cNvSpPr>
          <p:nvPr/>
        </p:nvSpPr>
        <p:spPr bwMode="auto">
          <a:xfrm rot="5400000" flipH="1">
            <a:off x="7751490" y="2999041"/>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9" name="TextBox 18"/>
          <p:cNvSpPr txBox="1"/>
          <p:nvPr/>
        </p:nvSpPr>
        <p:spPr>
          <a:xfrm>
            <a:off x="7564222" y="3134378"/>
            <a:ext cx="385042" cy="523220"/>
          </a:xfrm>
          <a:prstGeom prst="rect">
            <a:avLst/>
          </a:prstGeom>
          <a:solidFill>
            <a:schemeClr val="accent3"/>
          </a:solidFill>
        </p:spPr>
        <p:txBody>
          <a:bodyPr wrap="none" rtlCol="0">
            <a:spAutoFit/>
          </a:bodyPr>
          <a:lstStyle/>
          <a:p>
            <a:r>
              <a:rPr lang="en-US" dirty="0"/>
              <a:t>S</a:t>
            </a:r>
          </a:p>
        </p:txBody>
      </p:sp>
      <p:pic>
        <p:nvPicPr>
          <p:cNvPr id="5" name="Picture 4">
            <a:extLst>
              <a:ext uri="{FF2B5EF4-FFF2-40B4-BE49-F238E27FC236}">
                <a16:creationId xmlns:a16="http://schemas.microsoft.com/office/drawing/2014/main" id="{54D1A002-52E0-4AA2-9079-5BCA74F92DB0}"/>
              </a:ext>
            </a:extLst>
          </p:cNvPr>
          <p:cNvPicPr>
            <a:picLocks noChangeAspect="1"/>
          </p:cNvPicPr>
          <p:nvPr>
            <p:custDataLst>
              <p:tags r:id="rId1"/>
            </p:custDataLst>
          </p:nvPr>
        </p:nvPicPr>
        <p:blipFill>
          <a:blip r:embed="rId7"/>
          <a:stretch>
            <a:fillRect/>
          </a:stretch>
        </p:blipFill>
        <p:spPr>
          <a:xfrm>
            <a:off x="3934561" y="4382099"/>
            <a:ext cx="751543" cy="298057"/>
          </a:xfrm>
          <a:prstGeom prst="rect">
            <a:avLst/>
          </a:prstGeom>
        </p:spPr>
      </p:pic>
      <p:pic>
        <p:nvPicPr>
          <p:cNvPr id="6" name="Picture 5">
            <a:extLst>
              <a:ext uri="{FF2B5EF4-FFF2-40B4-BE49-F238E27FC236}">
                <a16:creationId xmlns:a16="http://schemas.microsoft.com/office/drawing/2014/main" id="{008C023B-8E9C-45D2-BB7E-F18E65DCEAC4}"/>
              </a:ext>
            </a:extLst>
          </p:cNvPr>
          <p:cNvPicPr>
            <a:picLocks noChangeAspect="1"/>
          </p:cNvPicPr>
          <p:nvPr>
            <p:custDataLst>
              <p:tags r:id="rId2"/>
            </p:custDataLst>
          </p:nvPr>
        </p:nvPicPr>
        <p:blipFill>
          <a:blip r:embed="rId7"/>
          <a:stretch>
            <a:fillRect/>
          </a:stretch>
        </p:blipFill>
        <p:spPr>
          <a:xfrm>
            <a:off x="888980" y="3933997"/>
            <a:ext cx="751543" cy="298057"/>
          </a:xfrm>
          <a:prstGeom prst="rect">
            <a:avLst/>
          </a:prstGeom>
        </p:spPr>
      </p:pic>
      <p:pic>
        <p:nvPicPr>
          <p:cNvPr id="4" name="Picture 3">
            <a:extLst>
              <a:ext uri="{FF2B5EF4-FFF2-40B4-BE49-F238E27FC236}">
                <a16:creationId xmlns:a16="http://schemas.microsoft.com/office/drawing/2014/main" id="{B22EA52E-4108-4807-826D-472950F441DE}"/>
              </a:ext>
            </a:extLst>
          </p:cNvPr>
          <p:cNvPicPr>
            <a:picLocks noChangeAspect="1"/>
          </p:cNvPicPr>
          <p:nvPr>
            <p:custDataLst>
              <p:tags r:id="rId3"/>
            </p:custDataLst>
          </p:nvPr>
        </p:nvPicPr>
        <p:blipFill>
          <a:blip r:embed="rId8"/>
          <a:stretch>
            <a:fillRect/>
          </a:stretch>
        </p:blipFill>
        <p:spPr>
          <a:xfrm>
            <a:off x="1731922" y="2527901"/>
            <a:ext cx="1604131" cy="465518"/>
          </a:xfrm>
          <a:prstGeom prst="rect">
            <a:avLst/>
          </a:prstGeom>
        </p:spPr>
      </p:pic>
      <p:grpSp>
        <p:nvGrpSpPr>
          <p:cNvPr id="8" name="Group 7"/>
          <p:cNvGrpSpPr/>
          <p:nvPr/>
        </p:nvGrpSpPr>
        <p:grpSpPr>
          <a:xfrm>
            <a:off x="7929168" y="5395305"/>
            <a:ext cx="385042" cy="739253"/>
            <a:chOff x="7929168" y="5395305"/>
            <a:chExt cx="385042" cy="739253"/>
          </a:xfrm>
        </p:grpSpPr>
        <p:sp>
          <p:nvSpPr>
            <p:cNvPr id="20" name="Line 12 3"/>
            <p:cNvSpPr>
              <a:spLocks noChangeShapeType="1"/>
            </p:cNvSpPr>
            <p:nvPr/>
          </p:nvSpPr>
          <p:spPr bwMode="auto">
            <a:xfrm flipH="1">
              <a:off x="8116436" y="5395305"/>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21" name="TextBox 20"/>
            <p:cNvSpPr txBox="1"/>
            <p:nvPr/>
          </p:nvSpPr>
          <p:spPr>
            <a:xfrm>
              <a:off x="7929168" y="5530642"/>
              <a:ext cx="385042" cy="523220"/>
            </a:xfrm>
            <a:prstGeom prst="rect">
              <a:avLst/>
            </a:prstGeom>
            <a:solidFill>
              <a:schemeClr val="accent3"/>
            </a:solidFill>
          </p:spPr>
          <p:txBody>
            <a:bodyPr wrap="none" rtlCol="0">
              <a:spAutoFit/>
            </a:bodyPr>
            <a:lstStyle/>
            <a:p>
              <a:r>
                <a:rPr lang="en-US" dirty="0"/>
                <a:t>S</a:t>
              </a:r>
            </a:p>
          </p:txBody>
        </p:sp>
      </p:grpSp>
      <p:grpSp>
        <p:nvGrpSpPr>
          <p:cNvPr id="24" name="Group 23"/>
          <p:cNvGrpSpPr/>
          <p:nvPr/>
        </p:nvGrpSpPr>
        <p:grpSpPr>
          <a:xfrm>
            <a:off x="7186595" y="2391033"/>
            <a:ext cx="385042" cy="739253"/>
            <a:chOff x="7929168" y="5395305"/>
            <a:chExt cx="385042" cy="739253"/>
          </a:xfrm>
        </p:grpSpPr>
        <p:sp>
          <p:nvSpPr>
            <p:cNvPr id="25" name="Line 12 3"/>
            <p:cNvSpPr>
              <a:spLocks noChangeShapeType="1"/>
            </p:cNvSpPr>
            <p:nvPr/>
          </p:nvSpPr>
          <p:spPr bwMode="auto">
            <a:xfrm flipH="1">
              <a:off x="8116436" y="5395305"/>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26" name="TextBox 25"/>
            <p:cNvSpPr txBox="1"/>
            <p:nvPr/>
          </p:nvSpPr>
          <p:spPr>
            <a:xfrm>
              <a:off x="7929168" y="5530642"/>
              <a:ext cx="385042" cy="523220"/>
            </a:xfrm>
            <a:prstGeom prst="rect">
              <a:avLst/>
            </a:prstGeom>
            <a:solidFill>
              <a:schemeClr val="accent3"/>
            </a:solidFill>
          </p:spPr>
          <p:txBody>
            <a:bodyPr wrap="none" rtlCol="0">
              <a:spAutoFit/>
            </a:bodyPr>
            <a:lstStyle/>
            <a:p>
              <a:r>
                <a:rPr lang="en-US" dirty="0"/>
                <a:t>S</a:t>
              </a:r>
            </a:p>
          </p:txBody>
        </p:sp>
      </p:grpSp>
      <p:cxnSp>
        <p:nvCxnSpPr>
          <p:cNvPr id="10" name="Straight Connector 9"/>
          <p:cNvCxnSpPr/>
          <p:nvPr/>
        </p:nvCxnSpPr>
        <p:spPr>
          <a:xfrm flipH="1">
            <a:off x="6465536" y="2391033"/>
            <a:ext cx="2460099"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Obstacles and H</a:t>
            </a:r>
            <a:r>
              <a:rPr lang="en-US" baseline="-25000" dirty="0"/>
              <a:t>e</a:t>
            </a:r>
            <a:r>
              <a:rPr lang="en-US" dirty="0"/>
              <a:t>/S vs H/S</a:t>
            </a:r>
          </a:p>
        </p:txBody>
      </p:sp>
      <p:sp>
        <p:nvSpPr>
          <p:cNvPr id="3" name="Content Placeholder 2"/>
          <p:cNvSpPr>
            <a:spLocks noGrp="1"/>
          </p:cNvSpPr>
          <p:nvPr>
            <p:ph idx="1"/>
          </p:nvPr>
        </p:nvSpPr>
        <p:spPr>
          <a:xfrm>
            <a:off x="457201" y="1590152"/>
            <a:ext cx="8887766" cy="4525963"/>
          </a:xfrm>
        </p:spPr>
        <p:txBody>
          <a:bodyPr/>
          <a:lstStyle/>
          <a:p>
            <a:r>
              <a:rPr lang="en-US" b="1" dirty="0"/>
              <a:t>H</a:t>
            </a:r>
            <a:r>
              <a:rPr lang="en-US" b="1" baseline="-25000" dirty="0"/>
              <a:t>e</a:t>
            </a:r>
            <a:r>
              <a:rPr lang="en-US" b="1" dirty="0"/>
              <a:t> = H when there are no obstacles</a:t>
            </a:r>
            <a:endParaRPr lang="en-US" dirty="0"/>
          </a:p>
          <a:p>
            <a:r>
              <a:rPr lang="en-US" dirty="0"/>
              <a:t>H</a:t>
            </a:r>
            <a:r>
              <a:rPr lang="en-US" baseline="-25000" dirty="0"/>
              <a:t>e</a:t>
            </a:r>
            <a:r>
              <a:rPr lang="en-US" dirty="0"/>
              <a:t>/S is what defines flocculator efficiency</a:t>
            </a:r>
          </a:p>
        </p:txBody>
      </p:sp>
      <p:sp>
        <p:nvSpPr>
          <p:cNvPr id="26" name="TextBox 25">
            <a:extLst>
              <a:ext uri="{FF2B5EF4-FFF2-40B4-BE49-F238E27FC236}">
                <a16:creationId xmlns:a16="http://schemas.microsoft.com/office/drawing/2014/main" id="{EC29DF8C-1C8B-4862-B1D4-8CA70B055B06}"/>
              </a:ext>
            </a:extLst>
          </p:cNvPr>
          <p:cNvSpPr txBox="1"/>
          <p:nvPr/>
        </p:nvSpPr>
        <p:spPr>
          <a:xfrm>
            <a:off x="845209" y="3538106"/>
            <a:ext cx="1063112" cy="646331"/>
          </a:xfrm>
          <a:prstGeom prst="rect">
            <a:avLst/>
          </a:prstGeom>
          <a:noFill/>
        </p:spPr>
        <p:txBody>
          <a:bodyPr wrap="none" rtlCol="0">
            <a:spAutoFit/>
          </a:bodyPr>
          <a:lstStyle/>
          <a:p>
            <a:r>
              <a:rPr lang="en-US" sz="1800" dirty="0">
                <a:latin typeface="Times New Roman" panose="02020603050405020304" pitchFamily="18" charset="0"/>
                <a:cs typeface="Times New Roman" panose="02020603050405020304" pitchFamily="18" charset="0"/>
              </a:rPr>
              <a:t>Water </a:t>
            </a:r>
          </a:p>
          <a:p>
            <a:r>
              <a:rPr lang="en-US" sz="1800" dirty="0">
                <a:latin typeface="Times New Roman" panose="02020603050405020304" pitchFamily="18" charset="0"/>
                <a:cs typeface="Times New Roman" panose="02020603050405020304" pitchFamily="18" charset="0"/>
              </a:rPr>
              <a:t>flow path</a:t>
            </a:r>
          </a:p>
        </p:txBody>
      </p:sp>
      <p:sp>
        <p:nvSpPr>
          <p:cNvPr id="38" name="Line 12 1 1 1">
            <a:extLst>
              <a:ext uri="{FF2B5EF4-FFF2-40B4-BE49-F238E27FC236}">
                <a16:creationId xmlns:a16="http://schemas.microsoft.com/office/drawing/2014/main" id="{B5825924-B2EA-41E5-ABB6-7183139CE16B}"/>
              </a:ext>
            </a:extLst>
          </p:cNvPr>
          <p:cNvSpPr>
            <a:spLocks noChangeShapeType="1"/>
          </p:cNvSpPr>
          <p:nvPr/>
        </p:nvSpPr>
        <p:spPr bwMode="auto">
          <a:xfrm>
            <a:off x="6396526" y="3799194"/>
            <a:ext cx="0" cy="1780551"/>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sz="1800"/>
          </a:p>
        </p:txBody>
      </p:sp>
      <p:sp>
        <p:nvSpPr>
          <p:cNvPr id="39" name="Rectangle 38">
            <a:extLst>
              <a:ext uri="{FF2B5EF4-FFF2-40B4-BE49-F238E27FC236}">
                <a16:creationId xmlns:a16="http://schemas.microsoft.com/office/drawing/2014/main" id="{345BB062-0A5A-4872-A1B8-495C702CF795}"/>
              </a:ext>
            </a:extLst>
          </p:cNvPr>
          <p:cNvSpPr/>
          <p:nvPr/>
        </p:nvSpPr>
        <p:spPr bwMode="auto">
          <a:xfrm flipH="1">
            <a:off x="5948783" y="3592417"/>
            <a:ext cx="1726724" cy="3128447"/>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1800" b="0" i="0" u="none" strike="noStrike" cap="none" normalizeH="0" baseline="0" dirty="0">
              <a:ln>
                <a:noFill/>
              </a:ln>
              <a:solidFill>
                <a:schemeClr val="tx1"/>
              </a:solidFill>
              <a:effectLst/>
              <a:latin typeface="Times New Roman" pitchFamily="18" charset="0"/>
            </a:endParaRPr>
          </a:p>
        </p:txBody>
      </p:sp>
      <p:sp>
        <p:nvSpPr>
          <p:cNvPr id="40" name="Freeform 6 1 1">
            <a:extLst>
              <a:ext uri="{FF2B5EF4-FFF2-40B4-BE49-F238E27FC236}">
                <a16:creationId xmlns:a16="http://schemas.microsoft.com/office/drawing/2014/main" id="{5A0E35A0-222B-42DA-8326-118BACC5EC89}"/>
              </a:ext>
            </a:extLst>
          </p:cNvPr>
          <p:cNvSpPr>
            <a:spLocks/>
          </p:cNvSpPr>
          <p:nvPr/>
        </p:nvSpPr>
        <p:spPr bwMode="auto">
          <a:xfrm rot="5400000">
            <a:off x="5517698" y="3493306"/>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43" name="Arc 42">
            <a:extLst>
              <a:ext uri="{FF2B5EF4-FFF2-40B4-BE49-F238E27FC236}">
                <a16:creationId xmlns:a16="http://schemas.microsoft.com/office/drawing/2014/main" id="{94B75A62-B7B2-4204-B1DE-50024B9EFADB}"/>
              </a:ext>
            </a:extLst>
          </p:cNvPr>
          <p:cNvSpPr/>
          <p:nvPr/>
        </p:nvSpPr>
        <p:spPr>
          <a:xfrm>
            <a:off x="7645773" y="5277304"/>
            <a:ext cx="729795" cy="1190029"/>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cxnSp>
        <p:nvCxnSpPr>
          <p:cNvPr id="44" name="Straight Connector 43">
            <a:extLst>
              <a:ext uri="{FF2B5EF4-FFF2-40B4-BE49-F238E27FC236}">
                <a16:creationId xmlns:a16="http://schemas.microsoft.com/office/drawing/2014/main" id="{FCE933F9-6936-48DE-A754-9050F0F957E0}"/>
              </a:ext>
            </a:extLst>
          </p:cNvPr>
          <p:cNvCxnSpPr/>
          <p:nvPr/>
        </p:nvCxnSpPr>
        <p:spPr bwMode="auto">
          <a:xfrm flipV="1">
            <a:off x="7660587"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45" name="Straight Connector 44">
            <a:extLst>
              <a:ext uri="{FF2B5EF4-FFF2-40B4-BE49-F238E27FC236}">
                <a16:creationId xmlns:a16="http://schemas.microsoft.com/office/drawing/2014/main" id="{F4B3B30D-5770-428B-A3CC-2BD1ECFAE6C3}"/>
              </a:ext>
            </a:extLst>
          </p:cNvPr>
          <p:cNvCxnSpPr>
            <a:cxnSpLocks/>
          </p:cNvCxnSpPr>
          <p:nvPr/>
        </p:nvCxnSpPr>
        <p:spPr bwMode="auto">
          <a:xfrm flipV="1">
            <a:off x="5968506" y="3958859"/>
            <a:ext cx="0" cy="2762006"/>
          </a:xfrm>
          <a:prstGeom prst="line">
            <a:avLst/>
          </a:prstGeom>
          <a:noFill/>
          <a:ln w="57150" cap="flat" cmpd="sng" algn="ctr">
            <a:solidFill>
              <a:schemeClr val="tx1"/>
            </a:solidFill>
            <a:prstDash val="solid"/>
            <a:round/>
            <a:headEnd type="none" w="lg" len="med"/>
            <a:tailEnd type="none" w="lg" len="med"/>
          </a:ln>
          <a:effectLst/>
        </p:spPr>
      </p:cxnSp>
      <p:cxnSp>
        <p:nvCxnSpPr>
          <p:cNvPr id="46" name="Straight Connector 45">
            <a:extLst>
              <a:ext uri="{FF2B5EF4-FFF2-40B4-BE49-F238E27FC236}">
                <a16:creationId xmlns:a16="http://schemas.microsoft.com/office/drawing/2014/main" id="{3948AA37-FA66-4DE7-8869-23A22C67CB66}"/>
              </a:ext>
            </a:extLst>
          </p:cNvPr>
          <p:cNvCxnSpPr>
            <a:cxnSpLocks/>
          </p:cNvCxnSpPr>
          <p:nvPr/>
        </p:nvCxnSpPr>
        <p:spPr bwMode="auto">
          <a:xfrm flipH="1">
            <a:off x="5948783" y="6720864"/>
            <a:ext cx="1711804" cy="0"/>
          </a:xfrm>
          <a:prstGeom prst="line">
            <a:avLst/>
          </a:prstGeom>
          <a:noFill/>
          <a:ln w="57150" cap="flat" cmpd="sng" algn="ctr">
            <a:solidFill>
              <a:schemeClr val="tx1"/>
            </a:solidFill>
            <a:prstDash val="solid"/>
            <a:round/>
            <a:headEnd type="none" w="lg" len="med"/>
            <a:tailEnd type="none" w="lg" len="med"/>
          </a:ln>
          <a:effectLst/>
        </p:spPr>
      </p:cxnSp>
      <p:sp>
        <p:nvSpPr>
          <p:cNvPr id="47" name="Arc 46">
            <a:extLst>
              <a:ext uri="{FF2B5EF4-FFF2-40B4-BE49-F238E27FC236}">
                <a16:creationId xmlns:a16="http://schemas.microsoft.com/office/drawing/2014/main" id="{9EAECDB1-ABF9-4C0C-B2E5-A124308B3A40}"/>
              </a:ext>
            </a:extLst>
          </p:cNvPr>
          <p:cNvSpPr/>
          <p:nvPr/>
        </p:nvSpPr>
        <p:spPr>
          <a:xfrm>
            <a:off x="6482121" y="5560529"/>
            <a:ext cx="445368" cy="672893"/>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48" name="Arc 47">
            <a:extLst>
              <a:ext uri="{FF2B5EF4-FFF2-40B4-BE49-F238E27FC236}">
                <a16:creationId xmlns:a16="http://schemas.microsoft.com/office/drawing/2014/main" id="{C2960BBB-6CFE-483A-B7A6-F9BB19B43365}"/>
              </a:ext>
            </a:extLst>
          </p:cNvPr>
          <p:cNvSpPr/>
          <p:nvPr/>
        </p:nvSpPr>
        <p:spPr>
          <a:xfrm flipV="1">
            <a:off x="7053160" y="4115107"/>
            <a:ext cx="445368" cy="67531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49" name="Arc 48">
            <a:extLst>
              <a:ext uri="{FF2B5EF4-FFF2-40B4-BE49-F238E27FC236}">
                <a16:creationId xmlns:a16="http://schemas.microsoft.com/office/drawing/2014/main" id="{20C2B12F-9A8C-4E8A-9441-8B4AE75885F5}"/>
              </a:ext>
            </a:extLst>
          </p:cNvPr>
          <p:cNvSpPr/>
          <p:nvPr/>
        </p:nvSpPr>
        <p:spPr>
          <a:xfrm flipV="1">
            <a:off x="5760355" y="3958858"/>
            <a:ext cx="445368" cy="675316"/>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51" name="Arc 50">
            <a:extLst>
              <a:ext uri="{FF2B5EF4-FFF2-40B4-BE49-F238E27FC236}">
                <a16:creationId xmlns:a16="http://schemas.microsoft.com/office/drawing/2014/main" id="{8DBF0C17-03FC-4486-BA13-81C706AFC479}"/>
              </a:ext>
            </a:extLst>
          </p:cNvPr>
          <p:cNvSpPr/>
          <p:nvPr/>
        </p:nvSpPr>
        <p:spPr>
          <a:xfrm rot="10800000">
            <a:off x="6147243" y="4723146"/>
            <a:ext cx="679936" cy="676377"/>
          </a:xfrm>
          <a:prstGeom prst="arc">
            <a:avLst>
              <a:gd name="adj1" fmla="val 16200000"/>
              <a:gd name="adj2" fmla="val 5614631"/>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2" name="Arc 51">
            <a:extLst>
              <a:ext uri="{FF2B5EF4-FFF2-40B4-BE49-F238E27FC236}">
                <a16:creationId xmlns:a16="http://schemas.microsoft.com/office/drawing/2014/main" id="{DFCB261D-4BC5-40A0-8778-45BEE5F75F3C}"/>
              </a:ext>
            </a:extLst>
          </p:cNvPr>
          <p:cNvSpPr/>
          <p:nvPr/>
        </p:nvSpPr>
        <p:spPr>
          <a:xfrm rot="10800000">
            <a:off x="6723853" y="4723146"/>
            <a:ext cx="679936" cy="676377"/>
          </a:xfrm>
          <a:prstGeom prst="arc">
            <a:avLst>
              <a:gd name="adj1" fmla="val 16200000"/>
              <a:gd name="adj2" fmla="val 5361533"/>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3" name="Arc 52">
            <a:extLst>
              <a:ext uri="{FF2B5EF4-FFF2-40B4-BE49-F238E27FC236}">
                <a16:creationId xmlns:a16="http://schemas.microsoft.com/office/drawing/2014/main" id="{D734E467-EB6D-4FC0-92F8-539BE2D9655D}"/>
              </a:ext>
            </a:extLst>
          </p:cNvPr>
          <p:cNvSpPr/>
          <p:nvPr/>
        </p:nvSpPr>
        <p:spPr>
          <a:xfrm rot="10800000">
            <a:off x="7311649" y="4723973"/>
            <a:ext cx="679936" cy="676377"/>
          </a:xfrm>
          <a:prstGeom prst="arc">
            <a:avLst>
              <a:gd name="adj1" fmla="val 16200000"/>
              <a:gd name="adj2" fmla="val 5361533"/>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4" name="Freeform: Shape 53">
            <a:extLst>
              <a:ext uri="{FF2B5EF4-FFF2-40B4-BE49-F238E27FC236}">
                <a16:creationId xmlns:a16="http://schemas.microsoft.com/office/drawing/2014/main" id="{78405484-0F2E-4F9D-BA44-CD22CF9091E5}"/>
              </a:ext>
            </a:extLst>
          </p:cNvPr>
          <p:cNvSpPr/>
          <p:nvPr/>
        </p:nvSpPr>
        <p:spPr bwMode="auto">
          <a:xfrm>
            <a:off x="6091276" y="4351346"/>
            <a:ext cx="388624" cy="1352693"/>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cxnSp>
        <p:nvCxnSpPr>
          <p:cNvPr id="55" name="Straight Connector 54">
            <a:extLst>
              <a:ext uri="{FF2B5EF4-FFF2-40B4-BE49-F238E27FC236}">
                <a16:creationId xmlns:a16="http://schemas.microsoft.com/office/drawing/2014/main" id="{22E974AE-E9D5-4105-96DF-7A662E3AC6D5}"/>
              </a:ext>
            </a:extLst>
          </p:cNvPr>
          <p:cNvCxnSpPr/>
          <p:nvPr/>
        </p:nvCxnSpPr>
        <p:spPr bwMode="auto">
          <a:xfrm flipV="1">
            <a:off x="6501565"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56" name="Straight Connector 55">
            <a:extLst>
              <a:ext uri="{FF2B5EF4-FFF2-40B4-BE49-F238E27FC236}">
                <a16:creationId xmlns:a16="http://schemas.microsoft.com/office/drawing/2014/main" id="{8A5B7C51-93DA-4048-834A-A52C1227D0FA}"/>
              </a:ext>
            </a:extLst>
          </p:cNvPr>
          <p:cNvCxnSpPr/>
          <p:nvPr/>
        </p:nvCxnSpPr>
        <p:spPr bwMode="auto">
          <a:xfrm flipH="1" flipV="1">
            <a:off x="7065279" y="4430188"/>
            <a:ext cx="0" cy="2306456"/>
          </a:xfrm>
          <a:prstGeom prst="line">
            <a:avLst/>
          </a:prstGeom>
          <a:noFill/>
          <a:ln w="57150" cap="flat" cmpd="sng" algn="ctr">
            <a:solidFill>
              <a:schemeClr val="tx1"/>
            </a:solidFill>
            <a:prstDash val="solid"/>
            <a:round/>
            <a:headEnd type="none" w="lg" len="med"/>
            <a:tailEnd type="none" w="lg" len="med"/>
          </a:ln>
          <a:effectLst/>
        </p:spPr>
      </p:cxnSp>
      <p:sp>
        <p:nvSpPr>
          <p:cNvPr id="57" name="Freeform 6 1 1">
            <a:extLst>
              <a:ext uri="{FF2B5EF4-FFF2-40B4-BE49-F238E27FC236}">
                <a16:creationId xmlns:a16="http://schemas.microsoft.com/office/drawing/2014/main" id="{5B5F9271-6A8A-442D-B587-21D51A34EA2F}"/>
              </a:ext>
            </a:extLst>
          </p:cNvPr>
          <p:cNvSpPr>
            <a:spLocks/>
          </p:cNvSpPr>
          <p:nvPr/>
        </p:nvSpPr>
        <p:spPr bwMode="auto">
          <a:xfrm rot="5400000">
            <a:off x="5517698" y="3493307"/>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rgbClr val="0563C1"/>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36" name="Freeform: Shape 35">
            <a:extLst>
              <a:ext uri="{FF2B5EF4-FFF2-40B4-BE49-F238E27FC236}">
                <a16:creationId xmlns:a16="http://schemas.microsoft.com/office/drawing/2014/main" id="{7DF30CAF-7AC1-40D7-9D7E-72A5318C03ED}"/>
              </a:ext>
            </a:extLst>
          </p:cNvPr>
          <p:cNvSpPr/>
          <p:nvPr/>
        </p:nvSpPr>
        <p:spPr bwMode="auto">
          <a:xfrm>
            <a:off x="7257043" y="4351346"/>
            <a:ext cx="388624" cy="1352693"/>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sp>
        <p:nvSpPr>
          <p:cNvPr id="37" name="Freeform: Shape 36">
            <a:extLst>
              <a:ext uri="{FF2B5EF4-FFF2-40B4-BE49-F238E27FC236}">
                <a16:creationId xmlns:a16="http://schemas.microsoft.com/office/drawing/2014/main" id="{6E6FD483-D47B-4412-AC30-F6A97E89714A}"/>
              </a:ext>
            </a:extLst>
          </p:cNvPr>
          <p:cNvSpPr/>
          <p:nvPr/>
        </p:nvSpPr>
        <p:spPr bwMode="auto">
          <a:xfrm flipV="1">
            <a:off x="6664150" y="4389550"/>
            <a:ext cx="389605" cy="1350631"/>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sp>
        <p:nvSpPr>
          <p:cNvPr id="14" name="Line 12 1 1 2">
            <a:extLst>
              <a:ext uri="{FF2B5EF4-FFF2-40B4-BE49-F238E27FC236}">
                <a16:creationId xmlns:a16="http://schemas.microsoft.com/office/drawing/2014/main" id="{FD9F4C9F-1ADF-406E-A6A6-0325BF39A82D}"/>
              </a:ext>
            </a:extLst>
          </p:cNvPr>
          <p:cNvSpPr>
            <a:spLocks noChangeShapeType="1"/>
          </p:cNvSpPr>
          <p:nvPr/>
        </p:nvSpPr>
        <p:spPr bwMode="auto">
          <a:xfrm>
            <a:off x="2976134" y="3799195"/>
            <a:ext cx="0" cy="1780551"/>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sz="1800"/>
          </a:p>
        </p:txBody>
      </p:sp>
      <p:sp>
        <p:nvSpPr>
          <p:cNvPr id="15" name="Rectangle 14">
            <a:extLst>
              <a:ext uri="{FF2B5EF4-FFF2-40B4-BE49-F238E27FC236}">
                <a16:creationId xmlns:a16="http://schemas.microsoft.com/office/drawing/2014/main" id="{2850DDE8-972F-480E-A39C-BAE7F518F44D}"/>
              </a:ext>
            </a:extLst>
          </p:cNvPr>
          <p:cNvSpPr/>
          <p:nvPr/>
        </p:nvSpPr>
        <p:spPr bwMode="auto">
          <a:xfrm flipH="1">
            <a:off x="2528391" y="3592417"/>
            <a:ext cx="1726724" cy="3128447"/>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1800" b="0" i="0" u="none" strike="noStrike" cap="none" normalizeH="0" baseline="0" dirty="0">
              <a:ln>
                <a:noFill/>
              </a:ln>
              <a:solidFill>
                <a:schemeClr val="tx1"/>
              </a:solidFill>
              <a:effectLst/>
              <a:latin typeface="Times New Roman" pitchFamily="18" charset="0"/>
            </a:endParaRPr>
          </a:p>
        </p:txBody>
      </p:sp>
      <p:sp>
        <p:nvSpPr>
          <p:cNvPr id="16" name="Freeform 6 1 2">
            <a:extLst>
              <a:ext uri="{FF2B5EF4-FFF2-40B4-BE49-F238E27FC236}">
                <a16:creationId xmlns:a16="http://schemas.microsoft.com/office/drawing/2014/main" id="{DBAFF03B-6FA9-4F1F-80FB-F4C26D5F84FF}"/>
              </a:ext>
            </a:extLst>
          </p:cNvPr>
          <p:cNvSpPr>
            <a:spLocks/>
          </p:cNvSpPr>
          <p:nvPr/>
        </p:nvSpPr>
        <p:spPr bwMode="auto">
          <a:xfrm rot="5400000">
            <a:off x="2097306" y="3493306"/>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17" name="Rectangle 16">
            <a:extLst>
              <a:ext uri="{FF2B5EF4-FFF2-40B4-BE49-F238E27FC236}">
                <a16:creationId xmlns:a16="http://schemas.microsoft.com/office/drawing/2014/main" id="{85150E3E-16AD-45DE-86B5-739EC1578FA9}"/>
              </a:ext>
            </a:extLst>
          </p:cNvPr>
          <p:cNvSpPr/>
          <p:nvPr/>
        </p:nvSpPr>
        <p:spPr bwMode="auto">
          <a:xfrm>
            <a:off x="1941673" y="3600943"/>
            <a:ext cx="88126" cy="369332"/>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sz="1800" dirty="0"/>
          </a:p>
        </p:txBody>
      </p:sp>
      <p:cxnSp>
        <p:nvCxnSpPr>
          <p:cNvPr id="20" name="Straight Connector 19">
            <a:extLst>
              <a:ext uri="{FF2B5EF4-FFF2-40B4-BE49-F238E27FC236}">
                <a16:creationId xmlns:a16="http://schemas.microsoft.com/office/drawing/2014/main" id="{BA73D653-4562-4785-98B1-CBD417A71166}"/>
              </a:ext>
            </a:extLst>
          </p:cNvPr>
          <p:cNvCxnSpPr/>
          <p:nvPr/>
        </p:nvCxnSpPr>
        <p:spPr bwMode="auto">
          <a:xfrm flipV="1">
            <a:off x="4240195"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21" name="Straight Connector 20">
            <a:extLst>
              <a:ext uri="{FF2B5EF4-FFF2-40B4-BE49-F238E27FC236}">
                <a16:creationId xmlns:a16="http://schemas.microsoft.com/office/drawing/2014/main" id="{DA8CB48E-2AED-4ADF-BCBC-FC1775ABB847}"/>
              </a:ext>
            </a:extLst>
          </p:cNvPr>
          <p:cNvCxnSpPr>
            <a:cxnSpLocks/>
          </p:cNvCxnSpPr>
          <p:nvPr/>
        </p:nvCxnSpPr>
        <p:spPr bwMode="auto">
          <a:xfrm flipV="1">
            <a:off x="2548114" y="3958859"/>
            <a:ext cx="0" cy="2762005"/>
          </a:xfrm>
          <a:prstGeom prst="line">
            <a:avLst/>
          </a:prstGeom>
          <a:noFill/>
          <a:ln w="57150" cap="flat" cmpd="sng" algn="ctr">
            <a:solidFill>
              <a:schemeClr val="tx1"/>
            </a:solidFill>
            <a:prstDash val="solid"/>
            <a:round/>
            <a:headEnd type="none" w="lg" len="med"/>
            <a:tailEnd type="none" w="lg" len="med"/>
          </a:ln>
          <a:effectLst/>
        </p:spPr>
      </p:cxnSp>
      <p:cxnSp>
        <p:nvCxnSpPr>
          <p:cNvPr id="22" name="Straight Connector 21">
            <a:extLst>
              <a:ext uri="{FF2B5EF4-FFF2-40B4-BE49-F238E27FC236}">
                <a16:creationId xmlns:a16="http://schemas.microsoft.com/office/drawing/2014/main" id="{C633B131-24FF-4FED-8568-8CD190D5E5B1}"/>
              </a:ext>
            </a:extLst>
          </p:cNvPr>
          <p:cNvCxnSpPr>
            <a:cxnSpLocks/>
          </p:cNvCxnSpPr>
          <p:nvPr/>
        </p:nvCxnSpPr>
        <p:spPr bwMode="auto">
          <a:xfrm flipH="1">
            <a:off x="2528391" y="6720864"/>
            <a:ext cx="1711804" cy="0"/>
          </a:xfrm>
          <a:prstGeom prst="line">
            <a:avLst/>
          </a:prstGeom>
          <a:noFill/>
          <a:ln w="57150" cap="flat" cmpd="sng" algn="ctr">
            <a:solidFill>
              <a:schemeClr val="tx1"/>
            </a:solidFill>
            <a:prstDash val="solid"/>
            <a:round/>
            <a:headEnd type="none" w="lg" len="med"/>
            <a:tailEnd type="none" w="lg" len="med"/>
          </a:ln>
          <a:effectLst/>
        </p:spPr>
      </p:cxnSp>
      <p:sp>
        <p:nvSpPr>
          <p:cNvPr id="23" name="Arc 22">
            <a:extLst>
              <a:ext uri="{FF2B5EF4-FFF2-40B4-BE49-F238E27FC236}">
                <a16:creationId xmlns:a16="http://schemas.microsoft.com/office/drawing/2014/main" id="{048ED127-C4B0-4CF8-ABA5-F4BECBF91996}"/>
              </a:ext>
            </a:extLst>
          </p:cNvPr>
          <p:cNvSpPr/>
          <p:nvPr/>
        </p:nvSpPr>
        <p:spPr>
          <a:xfrm>
            <a:off x="3061729" y="5560529"/>
            <a:ext cx="445368" cy="672893"/>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24" name="Arc 23">
            <a:extLst>
              <a:ext uri="{FF2B5EF4-FFF2-40B4-BE49-F238E27FC236}">
                <a16:creationId xmlns:a16="http://schemas.microsoft.com/office/drawing/2014/main" id="{AC4B8D19-E4D7-42A1-B8DD-863296F16C05}"/>
              </a:ext>
            </a:extLst>
          </p:cNvPr>
          <p:cNvSpPr/>
          <p:nvPr/>
        </p:nvSpPr>
        <p:spPr>
          <a:xfrm flipV="1">
            <a:off x="3632768" y="4115107"/>
            <a:ext cx="445368" cy="67531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25" name="Arc 24">
            <a:extLst>
              <a:ext uri="{FF2B5EF4-FFF2-40B4-BE49-F238E27FC236}">
                <a16:creationId xmlns:a16="http://schemas.microsoft.com/office/drawing/2014/main" id="{7278C82B-0E86-40A5-BA0A-86703488BAD8}"/>
              </a:ext>
            </a:extLst>
          </p:cNvPr>
          <p:cNvSpPr/>
          <p:nvPr/>
        </p:nvSpPr>
        <p:spPr>
          <a:xfrm flipV="1">
            <a:off x="2339963" y="3958858"/>
            <a:ext cx="445368" cy="675316"/>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cxnSp>
        <p:nvCxnSpPr>
          <p:cNvPr id="27" name="Straight Connector 26">
            <a:extLst>
              <a:ext uri="{FF2B5EF4-FFF2-40B4-BE49-F238E27FC236}">
                <a16:creationId xmlns:a16="http://schemas.microsoft.com/office/drawing/2014/main" id="{1ED064FC-AE8F-4DDC-B65A-E9D32A212F1E}"/>
              </a:ext>
            </a:extLst>
          </p:cNvPr>
          <p:cNvCxnSpPr/>
          <p:nvPr/>
        </p:nvCxnSpPr>
        <p:spPr bwMode="auto">
          <a:xfrm flipV="1">
            <a:off x="3081173"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28" name="Straight Connector 27">
            <a:extLst>
              <a:ext uri="{FF2B5EF4-FFF2-40B4-BE49-F238E27FC236}">
                <a16:creationId xmlns:a16="http://schemas.microsoft.com/office/drawing/2014/main" id="{BF95F122-5A58-482C-9DB8-2B94324A6131}"/>
              </a:ext>
            </a:extLst>
          </p:cNvPr>
          <p:cNvCxnSpPr/>
          <p:nvPr/>
        </p:nvCxnSpPr>
        <p:spPr bwMode="auto">
          <a:xfrm flipH="1" flipV="1">
            <a:off x="3644887" y="4430189"/>
            <a:ext cx="0" cy="2306455"/>
          </a:xfrm>
          <a:prstGeom prst="line">
            <a:avLst/>
          </a:prstGeom>
          <a:noFill/>
          <a:ln w="57150" cap="flat" cmpd="sng" algn="ctr">
            <a:solidFill>
              <a:schemeClr val="tx1"/>
            </a:solidFill>
            <a:prstDash val="solid"/>
            <a:round/>
            <a:headEnd type="none" w="lg" len="med"/>
            <a:tailEnd type="none" w="lg" len="med"/>
          </a:ln>
          <a:effectLst/>
        </p:spPr>
      </p:cxnSp>
      <p:cxnSp>
        <p:nvCxnSpPr>
          <p:cNvPr id="29" name="Straight Arrow Connector 28">
            <a:extLst>
              <a:ext uri="{FF2B5EF4-FFF2-40B4-BE49-F238E27FC236}">
                <a16:creationId xmlns:a16="http://schemas.microsoft.com/office/drawing/2014/main" id="{1490259B-D0F9-4583-9D23-F0C91263E261}"/>
              </a:ext>
            </a:extLst>
          </p:cNvPr>
          <p:cNvCxnSpPr/>
          <p:nvPr/>
        </p:nvCxnSpPr>
        <p:spPr>
          <a:xfrm>
            <a:off x="4389607" y="3598141"/>
            <a:ext cx="0" cy="3122723"/>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7CC56E27-C487-46A9-B9D8-E0E03F171F0D}"/>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4470747" y="4902706"/>
            <a:ext cx="903158" cy="218277"/>
          </a:xfrm>
          <a:prstGeom prst="rect">
            <a:avLst/>
          </a:prstGeom>
        </p:spPr>
      </p:pic>
      <p:pic>
        <p:nvPicPr>
          <p:cNvPr id="31" name="Picture 30">
            <a:extLst>
              <a:ext uri="{FF2B5EF4-FFF2-40B4-BE49-F238E27FC236}">
                <a16:creationId xmlns:a16="http://schemas.microsoft.com/office/drawing/2014/main" id="{5D32A032-8E2E-4EBF-B331-EA6C7ACAF0E7}"/>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7829579" y="4073807"/>
            <a:ext cx="942700" cy="534620"/>
          </a:xfrm>
          <a:prstGeom prst="rect">
            <a:avLst/>
          </a:prstGeom>
        </p:spPr>
      </p:pic>
      <p:cxnSp>
        <p:nvCxnSpPr>
          <p:cNvPr id="32" name="Straight Arrow Connector 31">
            <a:extLst>
              <a:ext uri="{FF2B5EF4-FFF2-40B4-BE49-F238E27FC236}">
                <a16:creationId xmlns:a16="http://schemas.microsoft.com/office/drawing/2014/main" id="{78E5E1D8-C4DD-46DE-A6EF-D0A2A64F9347}"/>
              </a:ext>
            </a:extLst>
          </p:cNvPr>
          <p:cNvCxnSpPr>
            <a:cxnSpLocks/>
          </p:cNvCxnSpPr>
          <p:nvPr/>
        </p:nvCxnSpPr>
        <p:spPr>
          <a:xfrm>
            <a:off x="7788562" y="3602377"/>
            <a:ext cx="0" cy="1477481"/>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6008290-FCC0-44F7-A901-9A7FC1A18B03}"/>
              </a:ext>
            </a:extLst>
          </p:cNvPr>
          <p:cNvSpPr txBox="1"/>
          <p:nvPr/>
        </p:nvSpPr>
        <p:spPr>
          <a:xfrm>
            <a:off x="2940796" y="2920979"/>
            <a:ext cx="1370888" cy="369332"/>
          </a:xfrm>
          <a:prstGeom prst="rect">
            <a:avLst/>
          </a:prstGeom>
          <a:solidFill>
            <a:schemeClr val="bg1"/>
          </a:solidFill>
        </p:spPr>
        <p:txBody>
          <a:bodyPr wrap="none" rtlCol="0">
            <a:spAutoFit/>
          </a:bodyPr>
          <a:lstStyle/>
          <a:p>
            <a:r>
              <a:rPr lang="en-US" sz="1800" dirty="0">
                <a:latin typeface="Times New Roman" panose="02020603050405020304" pitchFamily="18" charset="0"/>
                <a:cs typeface="Times New Roman" panose="02020603050405020304" pitchFamily="18" charset="0"/>
              </a:rPr>
              <a:t>No obstacles</a:t>
            </a:r>
          </a:p>
        </p:txBody>
      </p:sp>
      <p:sp>
        <p:nvSpPr>
          <p:cNvPr id="34" name="TextBox 33">
            <a:extLst>
              <a:ext uri="{FF2B5EF4-FFF2-40B4-BE49-F238E27FC236}">
                <a16:creationId xmlns:a16="http://schemas.microsoft.com/office/drawing/2014/main" id="{6018D0AB-B709-4B84-A2EE-1592B64FD9C5}"/>
              </a:ext>
            </a:extLst>
          </p:cNvPr>
          <p:cNvSpPr txBox="1"/>
          <p:nvPr/>
        </p:nvSpPr>
        <p:spPr>
          <a:xfrm>
            <a:off x="6460160" y="2754046"/>
            <a:ext cx="1328402" cy="646331"/>
          </a:xfrm>
          <a:prstGeom prst="rect">
            <a:avLst/>
          </a:prstGeom>
          <a:solidFill>
            <a:schemeClr val="bg1"/>
          </a:solidFill>
        </p:spPr>
        <p:txBody>
          <a:bodyPr wrap="square" rtlCol="0">
            <a:spAutoFit/>
          </a:bodyPr>
          <a:lstStyle/>
          <a:p>
            <a:pPr algn="ctr"/>
            <a:r>
              <a:rPr lang="en-US" sz="1800" dirty="0">
                <a:latin typeface="Times New Roman" panose="02020603050405020304" pitchFamily="18" charset="0"/>
                <a:cs typeface="Times New Roman" panose="02020603050405020304" pitchFamily="18" charset="0"/>
              </a:rPr>
              <a:t>1 obstacle </a:t>
            </a:r>
          </a:p>
          <a:p>
            <a:pPr algn="ctr"/>
            <a:r>
              <a:rPr lang="en-US" sz="1800" dirty="0">
                <a:latin typeface="Times New Roman" panose="02020603050405020304" pitchFamily="18" charset="0"/>
                <a:cs typeface="Times New Roman" panose="02020603050405020304" pitchFamily="18" charset="0"/>
              </a:rPr>
              <a:t>per baffle</a:t>
            </a:r>
          </a:p>
        </p:txBody>
      </p:sp>
      <p:sp>
        <p:nvSpPr>
          <p:cNvPr id="58" name="Freeform 6 1 2">
            <a:extLst>
              <a:ext uri="{FF2B5EF4-FFF2-40B4-BE49-F238E27FC236}">
                <a16:creationId xmlns:a16="http://schemas.microsoft.com/office/drawing/2014/main" id="{3B34E366-408B-429B-BB88-55CE2F67CB2F}"/>
              </a:ext>
            </a:extLst>
          </p:cNvPr>
          <p:cNvSpPr>
            <a:spLocks/>
          </p:cNvSpPr>
          <p:nvPr/>
        </p:nvSpPr>
        <p:spPr bwMode="auto">
          <a:xfrm rot="5400000">
            <a:off x="2097306" y="3493307"/>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rgbClr val="0563C1"/>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11" name="TextBox 10">
            <a:extLst>
              <a:ext uri="{FF2B5EF4-FFF2-40B4-BE49-F238E27FC236}">
                <a16:creationId xmlns:a16="http://schemas.microsoft.com/office/drawing/2014/main" id="{1DC649C6-7687-4BAA-A770-50DD6FAAB709}"/>
              </a:ext>
            </a:extLst>
          </p:cNvPr>
          <p:cNvSpPr txBox="1"/>
          <p:nvPr/>
        </p:nvSpPr>
        <p:spPr>
          <a:xfrm>
            <a:off x="7881526" y="5234445"/>
            <a:ext cx="1074535" cy="369332"/>
          </a:xfrm>
          <a:prstGeom prst="rect">
            <a:avLst/>
          </a:prstGeom>
          <a:noFill/>
        </p:spPr>
        <p:txBody>
          <a:bodyPr wrap="square" rtlCol="0">
            <a:spAutoFit/>
          </a:bodyPr>
          <a:lstStyle/>
          <a:p>
            <a:pPr algn="ctr"/>
            <a:r>
              <a:rPr lang="en-US" sz="1800" dirty="0">
                <a:solidFill>
                  <a:srgbClr val="C00000"/>
                </a:solidFill>
                <a:latin typeface="Times New Roman" panose="02020603050405020304" pitchFamily="18" charset="0"/>
                <a:cs typeface="Times New Roman" panose="02020603050405020304" pitchFamily="18" charset="0"/>
              </a:rPr>
              <a:t>Obstacles</a:t>
            </a:r>
          </a:p>
        </p:txBody>
      </p:sp>
      <p:cxnSp>
        <p:nvCxnSpPr>
          <p:cNvPr id="12" name="Straight Arrow Connector 11">
            <a:extLst>
              <a:ext uri="{FF2B5EF4-FFF2-40B4-BE49-F238E27FC236}">
                <a16:creationId xmlns:a16="http://schemas.microsoft.com/office/drawing/2014/main" id="{86EC0CFE-8DD1-4D6E-A586-27A80AA62AF0}"/>
              </a:ext>
            </a:extLst>
          </p:cNvPr>
          <p:cNvCxnSpPr>
            <a:cxnSpLocks/>
            <a:stCxn id="11" idx="1"/>
          </p:cNvCxnSpPr>
          <p:nvPr/>
        </p:nvCxnSpPr>
        <p:spPr>
          <a:xfrm flipH="1" flipV="1">
            <a:off x="7675400" y="5391811"/>
            <a:ext cx="206126" cy="273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F0FBD9E-A1FD-438F-BD6B-E202FEE0AE2B}"/>
              </a:ext>
            </a:extLst>
          </p:cNvPr>
          <p:cNvCxnSpPr>
            <a:cxnSpLocks/>
          </p:cNvCxnSpPr>
          <p:nvPr/>
        </p:nvCxnSpPr>
        <p:spPr>
          <a:xfrm>
            <a:off x="1709232" y="3799194"/>
            <a:ext cx="6220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3CB923E7-64C1-4AD6-BE3F-7BC8237E0FC2}"/>
              </a:ext>
            </a:extLst>
          </p:cNvPr>
          <p:cNvCxnSpPr>
            <a:cxnSpLocks/>
          </p:cNvCxnSpPr>
          <p:nvPr/>
        </p:nvCxnSpPr>
        <p:spPr>
          <a:xfrm>
            <a:off x="5138319" y="3799194"/>
            <a:ext cx="6220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Arc 18">
            <a:extLst>
              <a:ext uri="{FF2B5EF4-FFF2-40B4-BE49-F238E27FC236}">
                <a16:creationId xmlns:a16="http://schemas.microsoft.com/office/drawing/2014/main" id="{7097E563-EF90-4157-838D-9634A5D21487}"/>
              </a:ext>
            </a:extLst>
          </p:cNvPr>
          <p:cNvSpPr/>
          <p:nvPr/>
        </p:nvSpPr>
        <p:spPr>
          <a:xfrm>
            <a:off x="4225381" y="5277304"/>
            <a:ext cx="729795" cy="1190029"/>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pic>
        <p:nvPicPr>
          <p:cNvPr id="5" name="Picture 4">
            <a:extLst>
              <a:ext uri="{FF2B5EF4-FFF2-40B4-BE49-F238E27FC236}">
                <a16:creationId xmlns:a16="http://schemas.microsoft.com/office/drawing/2014/main" id="{5F263224-2AEB-4D68-BC04-A5F2BAF9B4B2}"/>
              </a:ext>
            </a:extLst>
          </p:cNvPr>
          <p:cNvPicPr>
            <a:picLocks noChangeAspect="1"/>
          </p:cNvPicPr>
          <p:nvPr>
            <p:custDataLst>
              <p:tags r:id="rId3"/>
            </p:custDataLst>
          </p:nvPr>
        </p:nvPicPr>
        <p:blipFill>
          <a:blip r:embed="rId8"/>
          <a:stretch>
            <a:fillRect/>
          </a:stretch>
        </p:blipFill>
        <p:spPr>
          <a:xfrm>
            <a:off x="7117078" y="1683684"/>
            <a:ext cx="1891425" cy="500348"/>
          </a:xfrm>
          <a:prstGeom prst="rect">
            <a:avLst/>
          </a:prstGeom>
        </p:spPr>
      </p:pic>
    </p:spTree>
    <p:extLst>
      <p:ext uri="{BB962C8B-B14F-4D97-AF65-F5344CB8AC3E}">
        <p14:creationId xmlns:p14="http://schemas.microsoft.com/office/powerpoint/2010/main" val="193566013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t>
            </a:r>
            <a:r>
              <a:rPr lang="en-US" dirty="0"/>
              <a:t>Approach: Always efficient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1" y="1600200"/>
                <a:ext cx="4537880" cy="4525963"/>
              </a:xfrm>
            </p:spPr>
            <p:txBody>
              <a:bodyPr/>
              <a:lstStyle/>
              <a:p>
                <a:r>
                  <a:rPr lang="en-US" b="1" dirty="0"/>
                  <a:t>Add obstacles</a:t>
                </a:r>
                <a:r>
                  <a:rPr lang="en-US" dirty="0"/>
                  <a:t> to have a maximum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ratio of between 3 and 6.</a:t>
                </a:r>
              </a:p>
              <a:p>
                <a:r>
                  <a:rPr lang="en-US" dirty="0" smtClean="0"/>
                  <a:t>Our flocculator energy efficiency is ≈ 100%</a:t>
                </a:r>
                <a:endParaRPr lang="en-US" dirty="0"/>
              </a:p>
              <a:p>
                <a:r>
                  <a:rPr lang="en-US" dirty="0"/>
                  <a:t>6 = 2*3! Guarantees a solution as we switch from 2 expansions to 1 expansion per baffle</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1" y="1600200"/>
                <a:ext cx="4537880" cy="4525963"/>
              </a:xfrm>
              <a:blipFill>
                <a:blip r:embed="rId3"/>
                <a:stretch>
                  <a:fillRect l="-6183" t="-7682" r="-3495" b="-7682"/>
                </a:stretch>
              </a:blipFill>
            </p:spPr>
            <p:txBody>
              <a:bodyPr/>
              <a:lstStyle/>
              <a:p>
                <a:r>
                  <a:rPr lang="en-US">
                    <a:noFill/>
                  </a:rPr>
                  <a:t> </a:t>
                </a:r>
              </a:p>
            </p:txBody>
          </p:sp>
        </mc:Fallback>
      </mc:AlternateContent>
      <p:pic>
        <p:nvPicPr>
          <p:cNvPr id="2221062" name="Picture 6" descr="http://designbeta.cee.cornell.edu/Designs/EtFlocSedFi/7097/10Lps/EtFlocSedFiFloc_f.png"/>
          <p:cNvPicPr>
            <a:picLocks noChangeAspect="1" noChangeArrowheads="1"/>
          </p:cNvPicPr>
          <p:nvPr/>
        </p:nvPicPr>
        <p:blipFill rotWithShape="1">
          <a:blip r:embed="rId4">
            <a:extLst>
              <a:ext uri="{28A0092B-C50C-407E-A947-70E740481C1C}">
                <a14:useLocalDpi xmlns:a14="http://schemas.microsoft.com/office/drawing/2010/main" val="0"/>
              </a:ext>
            </a:extLst>
          </a:blip>
          <a:srcRect l="40620" t="27316" r="44448" b="2860"/>
          <a:stretch/>
        </p:blipFill>
        <p:spPr bwMode="auto">
          <a:xfrm>
            <a:off x="7526667" y="1828800"/>
            <a:ext cx="1431435" cy="4735773"/>
          </a:xfrm>
          <a:prstGeom prst="rect">
            <a:avLst/>
          </a:prstGeom>
          <a:noFill/>
          <a:extLst>
            <a:ext uri="{909E8E84-426E-40DD-AFC4-6F175D3DCCD1}">
              <a14:hiddenFill xmlns:a14="http://schemas.microsoft.com/office/drawing/2010/main">
                <a:solidFill>
                  <a:srgbClr val="FFFFFF"/>
                </a:solidFill>
              </a14:hiddenFill>
            </a:ext>
          </a:extLst>
        </p:spPr>
      </p:pic>
      <p:pic>
        <p:nvPicPr>
          <p:cNvPr id="2221064" name="Picture 8" descr="http://designbeta.cee.cornell.edu/Designs/EtFlocSedFi/7097/30Lps/EtFlocSedFiFloc_f.png"/>
          <p:cNvPicPr>
            <a:picLocks noChangeAspect="1" noChangeArrowheads="1"/>
          </p:cNvPicPr>
          <p:nvPr/>
        </p:nvPicPr>
        <p:blipFill rotWithShape="1">
          <a:blip r:embed="rId5">
            <a:extLst>
              <a:ext uri="{28A0092B-C50C-407E-A947-70E740481C1C}">
                <a14:useLocalDpi xmlns:a14="http://schemas.microsoft.com/office/drawing/2010/main" val="0"/>
              </a:ext>
            </a:extLst>
          </a:blip>
          <a:srcRect l="46151" t="52926" r="40148" b="2866"/>
          <a:stretch/>
        </p:blipFill>
        <p:spPr bwMode="auto">
          <a:xfrm>
            <a:off x="5336348" y="1828800"/>
            <a:ext cx="2074459" cy="47357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827594" y="1471656"/>
            <a:ext cx="1091966" cy="523220"/>
          </a:xfrm>
          <a:prstGeom prst="rect">
            <a:avLst/>
          </a:prstGeom>
          <a:noFill/>
        </p:spPr>
        <p:txBody>
          <a:bodyPr wrap="none" rtlCol="0">
            <a:spAutoFit/>
          </a:bodyPr>
          <a:lstStyle/>
          <a:p>
            <a:r>
              <a:rPr lang="en-US" dirty="0"/>
              <a:t>30 L/s</a:t>
            </a:r>
          </a:p>
        </p:txBody>
      </p:sp>
      <p:sp>
        <p:nvSpPr>
          <p:cNvPr id="9" name="TextBox 8"/>
          <p:cNvSpPr txBox="1"/>
          <p:nvPr/>
        </p:nvSpPr>
        <p:spPr>
          <a:xfrm>
            <a:off x="7526667" y="1471656"/>
            <a:ext cx="1091966" cy="523220"/>
          </a:xfrm>
          <a:prstGeom prst="rect">
            <a:avLst/>
          </a:prstGeom>
          <a:noFill/>
        </p:spPr>
        <p:txBody>
          <a:bodyPr wrap="none" rtlCol="0">
            <a:spAutoFit/>
          </a:bodyPr>
          <a:lstStyle/>
          <a:p>
            <a:r>
              <a:rPr lang="en-US" dirty="0"/>
              <a:t>10 L/s</a:t>
            </a:r>
          </a:p>
        </p:txBody>
      </p:sp>
    </p:spTree>
    <p:extLst>
      <p:ext uri="{BB962C8B-B14F-4D97-AF65-F5344CB8AC3E}">
        <p14:creationId xmlns:p14="http://schemas.microsoft.com/office/powerpoint/2010/main" val="47302332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Viscous collisions or </a:t>
            </a:r>
            <a:r>
              <a:rPr lang="en-US" b="1" dirty="0"/>
              <a:t>inertial collisions</a:t>
            </a:r>
          </a:p>
        </p:txBody>
      </p:sp>
      <p:sp>
        <p:nvSpPr>
          <p:cNvPr id="3" name="Content Placeholder 2"/>
          <p:cNvSpPr>
            <a:spLocks noGrp="1"/>
          </p:cNvSpPr>
          <p:nvPr>
            <p:ph idx="1"/>
          </p:nvPr>
        </p:nvSpPr>
        <p:spPr/>
        <p:txBody>
          <a:bodyPr/>
          <a:lstStyle/>
          <a:p>
            <a:r>
              <a:rPr lang="en-US" dirty="0"/>
              <a:t>Prior to 2016 I had assumed that the appropriate length scale comparison was particle separation distance and Kolmogorov length scale – thus concluded inertia was important</a:t>
            </a:r>
          </a:p>
          <a:p>
            <a:r>
              <a:rPr lang="en-US" dirty="0"/>
              <a:t>Particle separation distances are smaller than inner viscous length scale</a:t>
            </a:r>
          </a:p>
          <a:p>
            <a:r>
              <a:rPr lang="en-US" dirty="0"/>
              <a:t>Collisions in turbulent flocculators are dominated by viscosity (fluid shear, not turbulent eddies)*</a:t>
            </a:r>
          </a:p>
        </p:txBody>
      </p:sp>
      <p:sp>
        <p:nvSpPr>
          <p:cNvPr id="4" name="TextBox 3"/>
          <p:cNvSpPr txBox="1"/>
          <p:nvPr/>
        </p:nvSpPr>
        <p:spPr>
          <a:xfrm>
            <a:off x="0" y="3889604"/>
            <a:ext cx="800219" cy="461665"/>
          </a:xfrm>
          <a:prstGeom prst="rect">
            <a:avLst/>
          </a:prstGeom>
          <a:noFill/>
        </p:spPr>
        <p:txBody>
          <a:bodyPr wrap="none" rtlCol="0">
            <a:spAutoFit/>
          </a:bodyPr>
          <a:lstStyle/>
          <a:p>
            <a:r>
              <a:rPr lang="en-US" sz="2400" dirty="0"/>
              <a:t>2016</a:t>
            </a:r>
          </a:p>
        </p:txBody>
      </p:sp>
      <p:cxnSp>
        <p:nvCxnSpPr>
          <p:cNvPr id="6" name="Straight Connector 5"/>
          <p:cNvCxnSpPr/>
          <p:nvPr/>
        </p:nvCxnSpPr>
        <p:spPr bwMode="auto">
          <a:xfrm flipV="1">
            <a:off x="800217" y="4120436"/>
            <a:ext cx="8173849" cy="1"/>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5" name="TextBox 4"/>
          <p:cNvSpPr txBox="1"/>
          <p:nvPr/>
        </p:nvSpPr>
        <p:spPr>
          <a:xfrm>
            <a:off x="5899201" y="6334780"/>
            <a:ext cx="3244799" cy="523220"/>
          </a:xfrm>
          <a:prstGeom prst="rect">
            <a:avLst/>
          </a:prstGeom>
          <a:noFill/>
        </p:spPr>
        <p:txBody>
          <a:bodyPr wrap="none" rtlCol="0">
            <a:spAutoFit/>
          </a:bodyPr>
          <a:lstStyle/>
          <a:p>
            <a:r>
              <a:rPr lang="en-US" dirty="0"/>
              <a:t>* Edge of knowledge</a:t>
            </a:r>
          </a:p>
        </p:txBody>
      </p:sp>
      <p:pic>
        <p:nvPicPr>
          <p:cNvPr id="7" name="Picture 6">
            <a:extLst>
              <a:ext uri="{FF2B5EF4-FFF2-40B4-BE49-F238E27FC236}">
                <a16:creationId xmlns:a16="http://schemas.microsoft.com/office/drawing/2014/main" id="{A8831539-880E-48B6-A5CD-8E804183A3CD}"/>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521600" y="4652874"/>
            <a:ext cx="1460500" cy="574734"/>
          </a:xfrm>
          <a:prstGeom prst="rect">
            <a:avLst/>
          </a:prstGeom>
        </p:spPr>
      </p:pic>
      <p:pic>
        <p:nvPicPr>
          <p:cNvPr id="10" name="Picture 9"/>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8590844" y="2386645"/>
            <a:ext cx="324556" cy="184253"/>
          </a:xfrm>
          <a:prstGeom prst="rect">
            <a:avLst/>
          </a:prstGeom>
        </p:spPr>
      </p:pic>
    </p:spTree>
    <p:extLst>
      <p:ext uri="{BB962C8B-B14F-4D97-AF65-F5344CB8AC3E}">
        <p14:creationId xmlns:p14="http://schemas.microsoft.com/office/powerpoint/2010/main" val="369992463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667459" cy="1143000"/>
          </a:xfrm>
        </p:spPr>
        <p:txBody>
          <a:bodyPr/>
          <a:lstStyle/>
          <a:p>
            <a:r>
              <a:rPr lang="en-US" dirty="0"/>
              <a:t>Collision Potential</a:t>
            </a:r>
          </a:p>
        </p:txBody>
      </p:sp>
      <p:sp>
        <p:nvSpPr>
          <p:cNvPr id="3" name="Content Placeholder 2"/>
          <p:cNvSpPr>
            <a:spLocks noGrp="1"/>
          </p:cNvSpPr>
          <p:nvPr>
            <p:ph idx="1"/>
          </p:nvPr>
        </p:nvSpPr>
        <p:spPr/>
        <p:txBody>
          <a:bodyPr/>
          <a:lstStyle/>
          <a:p>
            <a:r>
              <a:rPr lang="en-US" dirty="0"/>
              <a:t>The target collision potential used for the design of AguaClara plants since about 2013 has been 37,000</a:t>
            </a:r>
          </a:p>
          <a:p>
            <a:r>
              <a:rPr lang="en-US" dirty="0" smtClean="0"/>
              <a:t>The </a:t>
            </a:r>
            <a:r>
              <a:rPr lang="en-US" dirty="0" smtClean="0"/>
              <a:t>PF300 has a </a:t>
            </a:r>
            <a:r>
              <a:rPr lang="en-US" dirty="0" err="1" smtClean="0"/>
              <a:t>G</a:t>
            </a:r>
            <a:r>
              <a:rPr lang="en-US" baseline="-25000" dirty="0" err="1" smtClean="0"/>
              <a:t>CS</a:t>
            </a:r>
            <a:r>
              <a:rPr lang="en-US" dirty="0" err="1" smtClean="0">
                <a:latin typeface="Symbol" panose="05050102010706020507" pitchFamily="18" charset="2"/>
              </a:rPr>
              <a:t>q</a:t>
            </a:r>
            <a:r>
              <a:rPr lang="en-US" dirty="0" smtClean="0"/>
              <a:t> of about 20,000</a:t>
            </a:r>
            <a:endParaRPr lang="en-US" dirty="0"/>
          </a:p>
          <a:p>
            <a:endParaRPr lang="en-US" dirty="0"/>
          </a:p>
        </p:txBody>
      </p:sp>
      <p:sp>
        <p:nvSpPr>
          <p:cNvPr id="5" name="Oval 4"/>
          <p:cNvSpPr/>
          <p:nvPr/>
        </p:nvSpPr>
        <p:spPr>
          <a:xfrm>
            <a:off x="5335678" y="317065"/>
            <a:ext cx="864158" cy="7107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5420766" y="282039"/>
            <a:ext cx="3503542" cy="780801"/>
          </a:xfrm>
          <a:prstGeom prst="rect">
            <a:avLst/>
          </a:prstGeom>
        </p:spPr>
      </p:pic>
    </p:spTree>
    <p:extLst>
      <p:ext uri="{BB962C8B-B14F-4D97-AF65-F5344CB8AC3E}">
        <p14:creationId xmlns:p14="http://schemas.microsoft.com/office/powerpoint/2010/main" val="1064429448"/>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Unknowns</a:t>
            </a:r>
            <a:endParaRPr lang="en-US" dirty="0"/>
          </a:p>
        </p:txBody>
      </p:sp>
      <p:sp>
        <p:nvSpPr>
          <p:cNvPr id="3" name="Content Placeholder 2"/>
          <p:cNvSpPr>
            <a:spLocks noGrp="1"/>
          </p:cNvSpPr>
          <p:nvPr>
            <p:ph idx="1"/>
          </p:nvPr>
        </p:nvSpPr>
        <p:spPr/>
        <p:txBody>
          <a:bodyPr/>
          <a:lstStyle/>
          <a:p>
            <a:pPr>
              <a:lnSpc>
                <a:spcPct val="80000"/>
              </a:lnSpc>
            </a:pPr>
            <a:r>
              <a:rPr lang="en-US" dirty="0" smtClean="0"/>
              <a:t>Head </a:t>
            </a:r>
            <a:r>
              <a:rPr lang="en-US" dirty="0"/>
              <a:t>loss</a:t>
            </a:r>
          </a:p>
          <a:p>
            <a:pPr>
              <a:lnSpc>
                <a:spcPct val="80000"/>
              </a:lnSpc>
            </a:pPr>
            <a:r>
              <a:rPr lang="en-US" dirty="0"/>
              <a:t>Residence time</a:t>
            </a:r>
          </a:p>
          <a:p>
            <a:pPr>
              <a:lnSpc>
                <a:spcPct val="80000"/>
              </a:lnSpc>
            </a:pPr>
            <a:r>
              <a:rPr lang="en-US" dirty="0"/>
              <a:t>Baffle spacing</a:t>
            </a:r>
          </a:p>
          <a:p>
            <a:pPr>
              <a:lnSpc>
                <a:spcPct val="80000"/>
              </a:lnSpc>
            </a:pPr>
            <a:r>
              <a:rPr lang="en-US" dirty="0"/>
              <a:t>Number of </a:t>
            </a:r>
            <a:r>
              <a:rPr lang="en-US" dirty="0" smtClean="0"/>
              <a:t>baffles</a:t>
            </a:r>
          </a:p>
          <a:p>
            <a:pPr>
              <a:lnSpc>
                <a:spcPct val="80000"/>
              </a:lnSpc>
            </a:pPr>
            <a:r>
              <a:rPr lang="en-US" dirty="0" smtClean="0"/>
              <a:t>Channel length</a:t>
            </a:r>
          </a:p>
          <a:p>
            <a:pPr>
              <a:lnSpc>
                <a:spcPct val="80000"/>
              </a:lnSpc>
            </a:pPr>
            <a:r>
              <a:rPr lang="en-US" dirty="0" smtClean="0"/>
              <a:t>Channel width</a:t>
            </a:r>
          </a:p>
          <a:p>
            <a:pPr>
              <a:lnSpc>
                <a:spcPct val="80000"/>
              </a:lnSpc>
            </a:pPr>
            <a:r>
              <a:rPr lang="en-US" dirty="0" smtClean="0"/>
              <a:t>Water depth</a:t>
            </a:r>
          </a:p>
          <a:p>
            <a:pPr>
              <a:lnSpc>
                <a:spcPct val="80000"/>
              </a:lnSpc>
            </a:pPr>
            <a:r>
              <a:rPr lang="en-US" dirty="0" smtClean="0"/>
              <a:t>Number of channels</a:t>
            </a:r>
          </a:p>
          <a:p>
            <a:pPr>
              <a:lnSpc>
                <a:spcPct val="80000"/>
              </a:lnSpc>
            </a:pPr>
            <a:r>
              <a:rPr lang="en-US" dirty="0" smtClean="0"/>
              <a:t>Number of flow expansions per baffle</a:t>
            </a:r>
          </a:p>
          <a:p>
            <a:pPr>
              <a:lnSpc>
                <a:spcPct val="80000"/>
              </a:lnSpc>
            </a:pPr>
            <a:r>
              <a:rPr lang="en-US" dirty="0" smtClean="0"/>
              <a:t>Total deformation of the fluid</a:t>
            </a:r>
            <a:endParaRPr lang="en-US" dirty="0"/>
          </a:p>
          <a:p>
            <a:endParaRPr lang="en-US" dirty="0"/>
          </a:p>
        </p:txBody>
      </p:sp>
      <p:sp>
        <p:nvSpPr>
          <p:cNvPr id="4" name="TextBox 3"/>
          <p:cNvSpPr txBox="1"/>
          <p:nvPr/>
        </p:nvSpPr>
        <p:spPr>
          <a:xfrm>
            <a:off x="602903" y="6370972"/>
            <a:ext cx="5275803" cy="523220"/>
          </a:xfrm>
          <a:prstGeom prst="rect">
            <a:avLst/>
          </a:prstGeom>
          <a:noFill/>
        </p:spPr>
        <p:txBody>
          <a:bodyPr wrap="none" rtlCol="0">
            <a:spAutoFit/>
          </a:bodyPr>
          <a:lstStyle/>
          <a:p>
            <a:r>
              <a:rPr lang="en-US" dirty="0" smtClean="0"/>
              <a:t>Every dimension matters, but how?</a:t>
            </a:r>
            <a:endParaRPr lang="en-US" dirty="0"/>
          </a:p>
        </p:txBody>
      </p:sp>
      <p:pic>
        <p:nvPicPr>
          <p:cNvPr id="5" name="Picture 4"/>
          <p:cNvPicPr>
            <a:picLocks noChangeAspect="1"/>
          </p:cNvPicPr>
          <p:nvPr/>
        </p:nvPicPr>
        <p:blipFill rotWithShape="1">
          <a:blip r:embed="rId3">
            <a:clrChange>
              <a:clrFrom>
                <a:srgbClr val="FFFFFF"/>
              </a:clrFrom>
              <a:clrTo>
                <a:srgbClr val="FFFFFF">
                  <a:alpha val="0"/>
                </a:srgbClr>
              </a:clrTo>
            </a:clrChange>
          </a:blip>
          <a:srcRect l="6438"/>
          <a:stretch/>
        </p:blipFill>
        <p:spPr>
          <a:xfrm>
            <a:off x="5230167" y="1812608"/>
            <a:ext cx="3456633" cy="2777497"/>
          </a:xfrm>
          <a:prstGeom prst="rect">
            <a:avLst/>
          </a:prstGeom>
        </p:spPr>
      </p:pic>
    </p:spTree>
    <p:extLst>
      <p:ext uri="{BB962C8B-B14F-4D97-AF65-F5344CB8AC3E}">
        <p14:creationId xmlns:p14="http://schemas.microsoft.com/office/powerpoint/2010/main" val="363253724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effectLst/>
        </p:spPr>
        <p:txBody>
          <a:bodyPr/>
          <a:lstStyle/>
          <a:p>
            <a:r>
              <a:rPr lang="en-US" dirty="0"/>
              <a:t>Design Considerations</a:t>
            </a:r>
          </a:p>
        </p:txBody>
      </p:sp>
      <p:sp>
        <p:nvSpPr>
          <p:cNvPr id="68611" name="Rectangle 3"/>
          <p:cNvSpPr>
            <a:spLocks noGrp="1" noChangeArrowheads="1"/>
          </p:cNvSpPr>
          <p:nvPr>
            <p:ph idx="1"/>
          </p:nvPr>
        </p:nvSpPr>
        <p:spPr/>
        <p:txBody>
          <a:bodyPr/>
          <a:lstStyle/>
          <a:p>
            <a:pPr>
              <a:lnSpc>
                <a:spcPct val="80000"/>
              </a:lnSpc>
            </a:pPr>
            <a:r>
              <a:rPr lang="en-US" sz="2800" dirty="0"/>
              <a:t>The length of the flocculator channels matches the length of the sedimentation tank (thus far…)</a:t>
            </a:r>
          </a:p>
          <a:p>
            <a:pPr>
              <a:lnSpc>
                <a:spcPct val="80000"/>
              </a:lnSpc>
            </a:pPr>
            <a:r>
              <a:rPr lang="en-US" sz="2800" dirty="0"/>
              <a:t>Width of the flocculation channel?</a:t>
            </a:r>
          </a:p>
          <a:p>
            <a:pPr lvl="1">
              <a:lnSpc>
                <a:spcPct val="80000"/>
              </a:lnSpc>
            </a:pPr>
            <a:r>
              <a:rPr lang="en-US" dirty="0"/>
              <a:t>Minimum? ________________</a:t>
            </a:r>
          </a:p>
          <a:p>
            <a:pPr lvl="1">
              <a:lnSpc>
                <a:spcPct val="80000"/>
              </a:lnSpc>
            </a:pPr>
            <a:r>
              <a:rPr lang="en-US" dirty="0"/>
              <a:t>Material limitations (polycarbonate or concrete)</a:t>
            </a:r>
          </a:p>
          <a:p>
            <a:pPr lvl="1">
              <a:lnSpc>
                <a:spcPct val="80000"/>
              </a:lnSpc>
            </a:pPr>
            <a:r>
              <a:rPr lang="en-US" dirty="0"/>
              <a:t>Vary to optimize flocculation </a:t>
            </a:r>
            <a:br>
              <a:rPr lang="en-US" dirty="0"/>
            </a:br>
            <a:r>
              <a:rPr lang="en-US" dirty="0"/>
              <a:t>efficiency (function of geometry</a:t>
            </a:r>
            <a:r>
              <a:rPr lang="en-US" dirty="0" smtClean="0"/>
              <a:t>)</a:t>
            </a:r>
            <a:endParaRPr lang="en-US" dirty="0"/>
          </a:p>
        </p:txBody>
      </p:sp>
      <p:sp>
        <p:nvSpPr>
          <p:cNvPr id="10" name="TextBox 9"/>
          <p:cNvSpPr txBox="1"/>
          <p:nvPr/>
        </p:nvSpPr>
        <p:spPr>
          <a:xfrm>
            <a:off x="3028208" y="2711718"/>
            <a:ext cx="2148345" cy="523220"/>
          </a:xfrm>
          <a:prstGeom prst="rect">
            <a:avLst/>
          </a:prstGeom>
          <a:noFill/>
        </p:spPr>
        <p:txBody>
          <a:bodyPr wrap="none" rtlCol="0">
            <a:spAutoFit/>
          </a:bodyPr>
          <a:lstStyle/>
          <a:p>
            <a:r>
              <a:rPr lang="en-US" dirty="0">
                <a:solidFill>
                  <a:schemeClr val="accent4"/>
                </a:solidFill>
              </a:rPr>
              <a:t>Human width</a:t>
            </a:r>
          </a:p>
        </p:txBody>
      </p:sp>
      <p:pic>
        <p:nvPicPr>
          <p:cNvPr id="2234370" name="Picture 2"/>
          <p:cNvPicPr>
            <a:picLocks noChangeAspect="1" noChangeArrowheads="1"/>
          </p:cNvPicPr>
          <p:nvPr/>
        </p:nvPicPr>
        <p:blipFill>
          <a:blip r:embed="rId3"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5858635" y="4012797"/>
            <a:ext cx="3285366" cy="284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Design Considerations</a:t>
            </a:r>
          </a:p>
        </p:txBody>
      </p:sp>
      <p:sp>
        <p:nvSpPr>
          <p:cNvPr id="3" name="Content Placeholder 2"/>
          <p:cNvSpPr>
            <a:spLocks noGrp="1"/>
          </p:cNvSpPr>
          <p:nvPr>
            <p:ph idx="1"/>
          </p:nvPr>
        </p:nvSpPr>
        <p:spPr/>
        <p:txBody>
          <a:bodyPr/>
          <a:lstStyle/>
          <a:p>
            <a:r>
              <a:rPr lang="en-US" dirty="0"/>
              <a:t>Even number of channels for AguaClara design (to keep chemical dose controller near stock tanks), but this may change if flocculators get smaller</a:t>
            </a:r>
          </a:p>
          <a:p>
            <a:r>
              <a:rPr lang="en-US" dirty="0"/>
              <a:t>Even or odd number of baffles depending on channel inlet and outlet </a:t>
            </a:r>
            <a:r>
              <a:rPr lang="en-US" dirty="0" smtClean="0"/>
              <a:t>conditions</a:t>
            </a:r>
            <a:endParaRPr lang="en-US" dirty="0"/>
          </a:p>
        </p:txBody>
      </p:sp>
    </p:spTree>
    <p:extLst>
      <p:ext uri="{BB962C8B-B14F-4D97-AF65-F5344CB8AC3E}">
        <p14:creationId xmlns:p14="http://schemas.microsoft.com/office/powerpoint/2010/main" val="127419381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effectLst/>
        </p:spPr>
        <p:txBody>
          <a:bodyPr/>
          <a:lstStyle/>
          <a:p>
            <a:r>
              <a:rPr lang="en-US" dirty="0"/>
              <a:t>The Influence </a:t>
            </a:r>
            <a:r>
              <a:rPr lang="en-US" dirty="0" smtClean="0"/>
              <a:t>of G</a:t>
            </a:r>
            <a:r>
              <a:rPr lang="en-US" baseline="-25000" dirty="0" smtClean="0"/>
              <a:t>CS</a:t>
            </a:r>
            <a:r>
              <a:rPr lang="en-US" i="1" baseline="-25000" dirty="0" smtClean="0"/>
              <a:t> </a:t>
            </a:r>
            <a:r>
              <a:rPr lang="en-US" dirty="0" smtClean="0"/>
              <a:t>and </a:t>
            </a:r>
            <a:r>
              <a:rPr lang="en-US" i="1" dirty="0" err="1">
                <a:latin typeface="+mn-lt"/>
              </a:rPr>
              <a:t>G</a:t>
            </a:r>
            <a:r>
              <a:rPr lang="en-US" i="1" baseline="-25000" dirty="0" err="1"/>
              <a:t>Max</a:t>
            </a:r>
            <a:endParaRPr lang="en-US" i="1" baseline="-25000" dirty="0"/>
          </a:p>
        </p:txBody>
      </p:sp>
      <p:sp>
        <p:nvSpPr>
          <p:cNvPr id="129027" name="Rectangle 3"/>
          <p:cNvSpPr>
            <a:spLocks noGrp="1" noChangeArrowheads="1"/>
          </p:cNvSpPr>
          <p:nvPr>
            <p:ph idx="1"/>
          </p:nvPr>
        </p:nvSpPr>
        <p:spPr/>
        <p:txBody>
          <a:bodyPr/>
          <a:lstStyle/>
          <a:p>
            <a:r>
              <a:rPr lang="en-US" sz="2400" dirty="0"/>
              <a:t>The value of G</a:t>
            </a:r>
            <a:r>
              <a:rPr lang="en-US" sz="2400" baseline="-25000" dirty="0"/>
              <a:t>CS </a:t>
            </a:r>
            <a:r>
              <a:rPr lang="en-US" sz="2400" baseline="-25000" dirty="0" smtClean="0"/>
              <a:t> </a:t>
            </a:r>
            <a:r>
              <a:rPr lang="en-US" sz="2400" dirty="0" smtClean="0"/>
              <a:t>determines </a:t>
            </a:r>
            <a:r>
              <a:rPr lang="en-US" sz="2400" dirty="0"/>
              <a:t>the head loss through the flocculator</a:t>
            </a:r>
          </a:p>
          <a:p>
            <a:r>
              <a:rPr lang="en-US" sz="2400" dirty="0"/>
              <a:t>Maximum size of the flocs is controlled by </a:t>
            </a:r>
            <a:r>
              <a:rPr lang="en-US" sz="2400" i="1" dirty="0" err="1"/>
              <a:t>G</a:t>
            </a:r>
            <a:r>
              <a:rPr lang="en-US" sz="2400" i="1" baseline="-25000" dirty="0" err="1"/>
              <a:t>Max</a:t>
            </a:r>
            <a:r>
              <a:rPr lang="en-US" sz="2400" dirty="0" smtClean="0"/>
              <a:t> </a:t>
            </a:r>
            <a:endParaRPr lang="en-US" sz="2400" dirty="0"/>
          </a:p>
          <a:p>
            <a:r>
              <a:rPr lang="en-US" sz="2400" dirty="0" smtClean="0"/>
              <a:t>AguaClara </a:t>
            </a:r>
            <a:r>
              <a:rPr lang="en-US" sz="2400" dirty="0" err="1" smtClean="0"/>
              <a:t>flocculators</a:t>
            </a:r>
            <a:r>
              <a:rPr lang="en-US" sz="2400" dirty="0" smtClean="0"/>
              <a:t> have a </a:t>
            </a:r>
            <a:r>
              <a:rPr lang="en-US" sz="2400" i="1" dirty="0" err="1" smtClean="0"/>
              <a:t>G</a:t>
            </a:r>
            <a:r>
              <a:rPr lang="en-US" sz="2400" i="1" baseline="-25000" dirty="0" err="1" smtClean="0"/>
              <a:t>Max</a:t>
            </a:r>
            <a:r>
              <a:rPr lang="en-US" sz="2400" dirty="0"/>
              <a:t> </a:t>
            </a:r>
            <a:r>
              <a:rPr lang="en-US" sz="2400" dirty="0" smtClean="0"/>
              <a:t>that is 1.4 </a:t>
            </a:r>
            <a:r>
              <a:rPr lang="en-US" sz="2400" dirty="0"/>
              <a:t>G</a:t>
            </a:r>
            <a:r>
              <a:rPr lang="en-US" sz="2400" baseline="-25000" dirty="0"/>
              <a:t>CS</a:t>
            </a:r>
            <a:endParaRPr lang="en-US" sz="2400" dirty="0"/>
          </a:p>
          <a:p>
            <a:r>
              <a:rPr lang="en-US" sz="2400" dirty="0"/>
              <a:t>Summer 2015 new designs have head loss of approximately 40 </a:t>
            </a:r>
            <a:r>
              <a:rPr lang="en-US" sz="2400" dirty="0" smtClean="0"/>
              <a:t>cm and thus </a:t>
            </a:r>
            <a:r>
              <a:rPr lang="en-US" sz="2400" dirty="0"/>
              <a:t>increased G</a:t>
            </a:r>
            <a:r>
              <a:rPr lang="en-US" sz="2400" baseline="-25000" dirty="0"/>
              <a:t>CS</a:t>
            </a:r>
            <a:endParaRPr lang="en-US" sz="2400" dirty="0"/>
          </a:p>
          <a:p>
            <a:pPr lvl="1"/>
            <a:r>
              <a:rPr lang="en-US" sz="2000" dirty="0"/>
              <a:t>Expect smaller flocs (but still captured by plate settlers)</a:t>
            </a:r>
          </a:p>
          <a:p>
            <a:pPr lvl="1"/>
            <a:r>
              <a:rPr lang="en-US" sz="2000" dirty="0"/>
              <a:t>Less sedimentation of flocs in flocculator</a:t>
            </a:r>
          </a:p>
          <a:p>
            <a:pPr lvl="1"/>
            <a:r>
              <a:rPr lang="en-US" sz="2000" dirty="0"/>
              <a:t>Smaller flocculator</a:t>
            </a:r>
          </a:p>
          <a:p>
            <a:r>
              <a:rPr lang="en-US" sz="2400" dirty="0"/>
              <a:t>Casey Garland has </a:t>
            </a:r>
            <a:r>
              <a:rPr lang="en-US" sz="2400" dirty="0" smtClean="0"/>
              <a:t>tested G</a:t>
            </a:r>
            <a:r>
              <a:rPr lang="en-US" sz="2400" baseline="-25000" dirty="0" smtClean="0"/>
              <a:t>CS </a:t>
            </a:r>
            <a:r>
              <a:rPr lang="en-US" sz="2400" dirty="0" smtClean="0"/>
              <a:t>values </a:t>
            </a:r>
            <a:r>
              <a:rPr lang="en-US" sz="2400" dirty="0"/>
              <a:t>as high as 340 Hz</a:t>
            </a:r>
          </a:p>
        </p:txBody>
      </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model for viscous dominated collisions</a:t>
            </a:r>
          </a:p>
        </p:txBody>
      </p:sp>
      <p:sp>
        <p:nvSpPr>
          <p:cNvPr id="3" name="TextBox 2"/>
          <p:cNvSpPr txBox="1"/>
          <p:nvPr/>
        </p:nvSpPr>
        <p:spPr>
          <a:xfrm>
            <a:off x="5420034" y="4536058"/>
            <a:ext cx="2057400" cy="400110"/>
          </a:xfrm>
          <a:prstGeom prst="rect">
            <a:avLst/>
          </a:prstGeom>
          <a:noFill/>
        </p:spPr>
        <p:txBody>
          <a:bodyPr wrap="square" rtlCol="0">
            <a:spAutoFit/>
          </a:bodyPr>
          <a:lstStyle/>
          <a:p>
            <a:r>
              <a:rPr lang="en-US" sz="2000" dirty="0">
                <a:latin typeface="+mn-lt"/>
              </a:rPr>
              <a:t>Velocity gradient</a:t>
            </a:r>
          </a:p>
        </p:txBody>
      </p:sp>
      <p:sp>
        <p:nvSpPr>
          <p:cNvPr id="4" name="TextBox 3"/>
          <p:cNvSpPr txBox="1"/>
          <p:nvPr/>
        </p:nvSpPr>
        <p:spPr>
          <a:xfrm>
            <a:off x="5590246" y="5508679"/>
            <a:ext cx="2057400" cy="707886"/>
          </a:xfrm>
          <a:prstGeom prst="rect">
            <a:avLst/>
          </a:prstGeom>
          <a:noFill/>
        </p:spPr>
        <p:txBody>
          <a:bodyPr wrap="square" rtlCol="0">
            <a:spAutoFit/>
          </a:bodyPr>
          <a:lstStyle/>
          <a:p>
            <a:r>
              <a:rPr lang="en-US" sz="2000" dirty="0"/>
              <a:t>Initial particle spacing</a:t>
            </a:r>
          </a:p>
        </p:txBody>
      </p:sp>
      <p:sp>
        <p:nvSpPr>
          <p:cNvPr id="6" name="TextBox 5"/>
          <p:cNvSpPr txBox="1"/>
          <p:nvPr/>
        </p:nvSpPr>
        <p:spPr>
          <a:xfrm>
            <a:off x="5654918" y="3955287"/>
            <a:ext cx="2137360" cy="400110"/>
          </a:xfrm>
          <a:prstGeom prst="rect">
            <a:avLst/>
          </a:prstGeom>
          <a:noFill/>
        </p:spPr>
        <p:txBody>
          <a:bodyPr wrap="square" rtlCol="0">
            <a:spAutoFit/>
          </a:bodyPr>
          <a:lstStyle/>
          <a:p>
            <a:r>
              <a:rPr lang="en-US" sz="2000" dirty="0"/>
              <a:t>Flocculation time</a:t>
            </a:r>
          </a:p>
        </p:txBody>
      </p:sp>
      <p:cxnSp>
        <p:nvCxnSpPr>
          <p:cNvPr id="458" name="Elbow Connector 457"/>
          <p:cNvCxnSpPr>
            <a:cxnSpLocks/>
            <a:stCxn id="4" idx="1"/>
          </p:cNvCxnSpPr>
          <p:nvPr/>
        </p:nvCxnSpPr>
        <p:spPr>
          <a:xfrm rot="10800000">
            <a:off x="4392538" y="2793538"/>
            <a:ext cx="1197708" cy="306908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9" name="Elbow Connector 478"/>
          <p:cNvCxnSpPr>
            <a:stCxn id="15" idx="1"/>
          </p:cNvCxnSpPr>
          <p:nvPr/>
        </p:nvCxnSpPr>
        <p:spPr>
          <a:xfrm rot="10800000" flipV="1">
            <a:off x="4392538" y="1784909"/>
            <a:ext cx="1636734" cy="336117"/>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0" name="Elbow Connector 480 1"/>
          <p:cNvCxnSpPr>
            <a:cxnSpLocks/>
            <a:stCxn id="6" idx="1"/>
          </p:cNvCxnSpPr>
          <p:nvPr/>
        </p:nvCxnSpPr>
        <p:spPr>
          <a:xfrm rot="10800000">
            <a:off x="5133156" y="2571158"/>
            <a:ext cx="521762" cy="158418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7" name="Elbow Connector 486"/>
          <p:cNvCxnSpPr>
            <a:cxnSpLocks/>
            <a:stCxn id="3" idx="1"/>
          </p:cNvCxnSpPr>
          <p:nvPr/>
        </p:nvCxnSpPr>
        <p:spPr>
          <a:xfrm rot="10800000">
            <a:off x="4922104" y="2571157"/>
            <a:ext cx="497930" cy="216495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82" name="TextBox 481"/>
          <p:cNvSpPr txBox="1"/>
          <p:nvPr/>
        </p:nvSpPr>
        <p:spPr>
          <a:xfrm>
            <a:off x="250853" y="3923310"/>
            <a:ext cx="3212538" cy="707886"/>
          </a:xfrm>
          <a:prstGeom prst="rect">
            <a:avLst/>
          </a:prstGeom>
          <a:noFill/>
        </p:spPr>
        <p:txBody>
          <a:bodyPr wrap="square" rtlCol="0">
            <a:spAutoFit/>
          </a:bodyPr>
          <a:lstStyle/>
          <a:p>
            <a:pPr algn="ctr"/>
            <a:r>
              <a:rPr lang="en-US" sz="2000" dirty="0">
                <a:latin typeface="+mn-lt"/>
              </a:rPr>
              <a:t>Rate constant (model fitting parameter)</a:t>
            </a:r>
          </a:p>
        </p:txBody>
      </p:sp>
      <p:cxnSp>
        <p:nvCxnSpPr>
          <p:cNvPr id="484" name="Elbow Connector 483"/>
          <p:cNvCxnSpPr>
            <a:cxnSpLocks/>
            <a:stCxn id="482" idx="3"/>
          </p:cNvCxnSpPr>
          <p:nvPr/>
        </p:nvCxnSpPr>
        <p:spPr>
          <a:xfrm flipV="1">
            <a:off x="3463391" y="2575836"/>
            <a:ext cx="474640" cy="170141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1" name="Elbow Connector 480 2"/>
          <p:cNvCxnSpPr>
            <a:cxnSpLocks/>
            <a:stCxn id="473" idx="1"/>
          </p:cNvCxnSpPr>
          <p:nvPr/>
        </p:nvCxnSpPr>
        <p:spPr>
          <a:xfrm rot="10800000">
            <a:off x="5278209" y="2558241"/>
            <a:ext cx="439705" cy="88854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73" name="TextBox 472"/>
          <p:cNvSpPr txBox="1"/>
          <p:nvPr/>
        </p:nvSpPr>
        <p:spPr>
          <a:xfrm>
            <a:off x="5717913" y="2938955"/>
            <a:ext cx="3231157" cy="1015663"/>
          </a:xfrm>
          <a:prstGeom prst="rect">
            <a:avLst/>
          </a:prstGeom>
          <a:noFill/>
        </p:spPr>
        <p:txBody>
          <a:bodyPr wrap="square" rtlCol="0">
            <a:spAutoFit/>
          </a:bodyPr>
          <a:lstStyle/>
          <a:p>
            <a:pPr algn="ctr"/>
            <a:r>
              <a:rPr lang="en-US" sz="2000" dirty="0"/>
              <a:t>A function of fractional surface coverage of particle by coagulant</a:t>
            </a:r>
          </a:p>
        </p:txBody>
      </p:sp>
      <p:sp>
        <p:nvSpPr>
          <p:cNvPr id="15" name="Rectangle 14"/>
          <p:cNvSpPr/>
          <p:nvPr/>
        </p:nvSpPr>
        <p:spPr>
          <a:xfrm>
            <a:off x="6029272" y="1584855"/>
            <a:ext cx="2588013" cy="400110"/>
          </a:xfrm>
          <a:prstGeom prst="rect">
            <a:avLst/>
          </a:prstGeom>
        </p:spPr>
        <p:txBody>
          <a:bodyPr wrap="square">
            <a:spAutoFit/>
          </a:bodyPr>
          <a:lstStyle/>
          <a:p>
            <a:pPr lvl="0" algn="ctr"/>
            <a:r>
              <a:rPr lang="en-US" sz="2000" dirty="0">
                <a:solidFill>
                  <a:srgbClr val="000000"/>
                </a:solidFill>
                <a:latin typeface="Candara"/>
              </a:rPr>
              <a:t>Particle diameter</a:t>
            </a:r>
          </a:p>
        </p:txBody>
      </p:sp>
      <p:pic>
        <p:nvPicPr>
          <p:cNvPr id="80" name="Picture 12">
            <a:hlinkClick r:id="" action="ppaction://noaction"/>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67176" y="2346554"/>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994797" y="5298178"/>
            <a:ext cx="2344228" cy="826515"/>
          </a:xfrm>
          <a:prstGeom prst="rect">
            <a:avLst/>
          </a:prstGeom>
        </p:spPr>
      </p:pic>
      <p:pic>
        <p:nvPicPr>
          <p:cNvPr id="5" name="Picture 4"/>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1534816" y="1955304"/>
            <a:ext cx="4492792" cy="910628"/>
          </a:xfrm>
          <a:prstGeom prst="rect">
            <a:avLst/>
          </a:prstGeom>
        </p:spPr>
      </p:pic>
      <p:pic>
        <p:nvPicPr>
          <p:cNvPr id="20" name="Picture 19">
            <a:extLst>
              <a:ext uri="{FF2B5EF4-FFF2-40B4-BE49-F238E27FC236}">
                <a16:creationId xmlns:a16="http://schemas.microsoft.com/office/drawing/2014/main" id="{A62C3105-E9C5-45C2-AEE2-C0C1D71F9503}"/>
              </a:ext>
            </a:extLst>
          </p:cNvPr>
          <p:cNvPicPr>
            <a:picLocks noChangeAspect="1"/>
          </p:cNvPicPr>
          <p:nvPr>
            <p:custDataLst>
              <p:tags r:id="rId3"/>
            </p:custDataLst>
          </p:nvPr>
        </p:nvPicPr>
        <p:blipFill>
          <a:blip r:embed="rId10"/>
          <a:stretch>
            <a:fillRect/>
          </a:stretch>
        </p:blipFill>
        <p:spPr>
          <a:xfrm>
            <a:off x="7323277" y="4354624"/>
            <a:ext cx="652087" cy="624558"/>
          </a:xfrm>
          <a:prstGeom prst="rect">
            <a:avLst/>
          </a:prstGeom>
        </p:spPr>
      </p:pic>
      <p:pic>
        <p:nvPicPr>
          <p:cNvPr id="22" name="Picture 21">
            <a:extLst>
              <a:ext uri="{FF2B5EF4-FFF2-40B4-BE49-F238E27FC236}">
                <a16:creationId xmlns:a16="http://schemas.microsoft.com/office/drawing/2014/main" id="{30E3BFFC-0871-4A85-891F-500B94A46197}"/>
              </a:ext>
            </a:extLst>
          </p:cNvPr>
          <p:cNvPicPr>
            <a:picLocks noChangeAspect="1"/>
          </p:cNvPicPr>
          <p:nvPr>
            <p:custDataLst>
              <p:tags r:id="rId4"/>
            </p:custDataLst>
          </p:nvPr>
        </p:nvPicPr>
        <p:blipFill>
          <a:blip r:embed="rId11"/>
          <a:stretch>
            <a:fillRect/>
          </a:stretch>
        </p:blipFill>
        <p:spPr>
          <a:xfrm>
            <a:off x="6856229" y="1032944"/>
            <a:ext cx="934095" cy="220952"/>
          </a:xfrm>
          <a:prstGeom prst="rect">
            <a:avLst/>
          </a:prstGeom>
        </p:spPr>
      </p:pic>
    </p:spTree>
    <p:extLst>
      <p:ext uri="{BB962C8B-B14F-4D97-AF65-F5344CB8AC3E}">
        <p14:creationId xmlns:p14="http://schemas.microsoft.com/office/powerpoint/2010/main" val="2201340026"/>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constraints</a:t>
            </a:r>
            <a:endParaRPr lang="en-US" dirty="0"/>
          </a:p>
        </p:txBody>
      </p:sp>
      <p:sp>
        <p:nvSpPr>
          <p:cNvPr id="3" name="Content Placeholder 2"/>
          <p:cNvSpPr>
            <a:spLocks noGrp="1"/>
          </p:cNvSpPr>
          <p:nvPr>
            <p:ph idx="1"/>
          </p:nvPr>
        </p:nvSpPr>
        <p:spPr/>
        <p:txBody>
          <a:bodyPr/>
          <a:lstStyle/>
          <a:p>
            <a:r>
              <a:rPr lang="en-US" dirty="0" smtClean="0"/>
              <a:t>Optimize plant layout</a:t>
            </a:r>
          </a:p>
          <a:p>
            <a:r>
              <a:rPr lang="en-US" dirty="0" smtClean="0"/>
              <a:t>Water level leaving flocculator must match water level entering sedimentation tank</a:t>
            </a:r>
          </a:p>
          <a:p>
            <a:r>
              <a:rPr lang="en-US" dirty="0" smtClean="0"/>
              <a:t>We want an efficient flocculator (H/S ratio)</a:t>
            </a:r>
          </a:p>
          <a:p>
            <a:r>
              <a:rPr lang="en-US" dirty="0" smtClean="0"/>
              <a:t>Minimize plant cost with tradeoff between head loss (function of G</a:t>
            </a:r>
            <a:r>
              <a:rPr lang="en-US" baseline="-25000" dirty="0" smtClean="0"/>
              <a:t>CS</a:t>
            </a:r>
            <a:r>
              <a:rPr lang="en-US" dirty="0" smtClean="0"/>
              <a:t>) and volume (function of </a:t>
            </a:r>
            <a:r>
              <a:rPr lang="en-US" dirty="0" smtClean="0">
                <a:latin typeface="Symbol" panose="05050102010706020507" pitchFamily="18" charset="2"/>
              </a:rPr>
              <a:t>q</a:t>
            </a:r>
            <a:r>
              <a:rPr lang="en-US" dirty="0" smtClean="0"/>
              <a:t>)</a:t>
            </a:r>
          </a:p>
          <a:p>
            <a:endParaRPr lang="en-US" dirty="0"/>
          </a:p>
        </p:txBody>
      </p:sp>
      <p:pic>
        <p:nvPicPr>
          <p:cNvPr id="4" name="Picture 3"/>
          <p:cNvPicPr>
            <a:picLocks noChangeAspect="1"/>
          </p:cNvPicPr>
          <p:nvPr/>
        </p:nvPicPr>
        <p:blipFill rotWithShape="1">
          <a:blip r:embed="rId3">
            <a:clrChange>
              <a:clrFrom>
                <a:srgbClr val="FFFFFF"/>
              </a:clrFrom>
              <a:clrTo>
                <a:srgbClr val="FFFFFF">
                  <a:alpha val="0"/>
                </a:srgbClr>
              </a:clrTo>
            </a:clrChange>
          </a:blip>
          <a:srcRect l="6438"/>
          <a:stretch/>
        </p:blipFill>
        <p:spPr>
          <a:xfrm>
            <a:off x="7204667" y="0"/>
            <a:ext cx="1710733" cy="1374619"/>
          </a:xfrm>
          <a:prstGeom prst="rect">
            <a:avLst/>
          </a:prstGeom>
        </p:spPr>
      </p:pic>
    </p:spTree>
    <p:extLst>
      <p:ext uri="{BB962C8B-B14F-4D97-AF65-F5344CB8AC3E}">
        <p14:creationId xmlns:p14="http://schemas.microsoft.com/office/powerpoint/2010/main" val="426495611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design approaches</a:t>
            </a:r>
          </a:p>
        </p:txBody>
      </p:sp>
      <p:sp>
        <p:nvSpPr>
          <p:cNvPr id="3" name="Content Placeholder 2"/>
          <p:cNvSpPr>
            <a:spLocks noGrp="1"/>
          </p:cNvSpPr>
          <p:nvPr>
            <p:ph idx="1"/>
          </p:nvPr>
        </p:nvSpPr>
        <p:spPr>
          <a:xfrm>
            <a:off x="457200" y="1600200"/>
            <a:ext cx="7410658" cy="4525963"/>
          </a:xfrm>
        </p:spPr>
        <p:txBody>
          <a:bodyPr/>
          <a:lstStyle/>
          <a:p>
            <a:r>
              <a:rPr lang="en-US" dirty="0" smtClean="0"/>
              <a:t>Bottom up: Start by designing one baffle space (the small details) and then work up to designing the overall size of the flocculator</a:t>
            </a:r>
          </a:p>
          <a:p>
            <a:pPr lvl="1"/>
            <a:r>
              <a:rPr lang="en-US" dirty="0" smtClean="0"/>
              <a:t>No basis for selection of channel width</a:t>
            </a:r>
          </a:p>
          <a:p>
            <a:r>
              <a:rPr lang="en-US" dirty="0" smtClean="0"/>
              <a:t>Top down: Start by finding total volume of flocculator required and then go to the details</a:t>
            </a:r>
          </a:p>
          <a:p>
            <a:pPr lvl="1"/>
            <a:r>
              <a:rPr lang="en-US" dirty="0" smtClean="0"/>
              <a:t>Our choice</a:t>
            </a:r>
          </a:p>
        </p:txBody>
      </p:sp>
      <p:pic>
        <p:nvPicPr>
          <p:cNvPr id="4" name="Picture 2"/>
          <p:cNvPicPr>
            <a:picLocks noChangeAspect="1" noChangeArrowheads="1"/>
          </p:cNvPicPr>
          <p:nvPr/>
        </p:nvPicPr>
        <p:blipFill>
          <a:blip r:embed="rId2"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7038079" y="5034224"/>
            <a:ext cx="2105921" cy="1823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3"/>
          <p:cNvPicPr>
            <a:picLocks noChangeAspect="1"/>
          </p:cNvPicPr>
          <p:nvPr/>
        </p:nvPicPr>
        <p:blipFill>
          <a:blip r:embed="rId3"/>
          <a:stretch>
            <a:fillRect/>
          </a:stretch>
        </p:blipFill>
        <p:spPr>
          <a:xfrm>
            <a:off x="7867858" y="1544652"/>
            <a:ext cx="1134063" cy="2318529"/>
          </a:xfrm>
          <a:prstGeom prst="rect">
            <a:avLst/>
          </a:prstGeom>
        </p:spPr>
      </p:pic>
    </p:spTree>
    <p:extLst>
      <p:ext uri="{BB962C8B-B14F-4D97-AF65-F5344CB8AC3E}">
        <p14:creationId xmlns:p14="http://schemas.microsoft.com/office/powerpoint/2010/main" val="720184868"/>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Bottom up Design Approach</a:t>
            </a:r>
            <a:endParaRPr lang="en-US" dirty="0"/>
          </a:p>
        </p:txBody>
      </p:sp>
      <p:sp>
        <p:nvSpPr>
          <p:cNvPr id="3" name="Content Placeholder 2"/>
          <p:cNvSpPr>
            <a:spLocks noGrp="1"/>
          </p:cNvSpPr>
          <p:nvPr>
            <p:ph idx="1"/>
          </p:nvPr>
        </p:nvSpPr>
        <p:spPr/>
        <p:txBody>
          <a:bodyPr/>
          <a:lstStyle/>
          <a:p>
            <a:r>
              <a:rPr lang="en-US" dirty="0" smtClean="0"/>
              <a:t>Assume a water depth and a channel width</a:t>
            </a:r>
          </a:p>
          <a:p>
            <a:r>
              <a:rPr lang="en-US" dirty="0" smtClean="0"/>
              <a:t>Design a baffle spacing and obstacle spacing to get an efficient </a:t>
            </a:r>
            <a:r>
              <a:rPr lang="en-US" dirty="0"/>
              <a:t>H</a:t>
            </a:r>
            <a:r>
              <a:rPr lang="en-US" baseline="-25000" dirty="0"/>
              <a:t>e</a:t>
            </a:r>
            <a:r>
              <a:rPr lang="en-US" dirty="0"/>
              <a:t>/S</a:t>
            </a:r>
            <a:r>
              <a:rPr lang="en-US" dirty="0" smtClean="0"/>
              <a:t> and the target </a:t>
            </a:r>
            <a:r>
              <a:rPr lang="en-US" dirty="0"/>
              <a:t>G</a:t>
            </a:r>
            <a:r>
              <a:rPr lang="en-US" baseline="-25000" dirty="0"/>
              <a:t>CS</a:t>
            </a:r>
            <a:endParaRPr lang="en-US" dirty="0" smtClean="0"/>
          </a:p>
          <a:p>
            <a:r>
              <a:rPr lang="en-US" dirty="0" smtClean="0"/>
              <a:t>Calculate </a:t>
            </a:r>
            <a:r>
              <a:rPr lang="en-US" dirty="0" err="1" smtClean="0"/>
              <a:t>G</a:t>
            </a:r>
            <a:r>
              <a:rPr lang="en-US" baseline="-25000" dirty="0" err="1" smtClean="0"/>
              <a:t>CS</a:t>
            </a:r>
            <a:r>
              <a:rPr lang="en-US" dirty="0" err="1" smtClean="0">
                <a:latin typeface="Symbol" panose="05050102010706020507" pitchFamily="18" charset="2"/>
              </a:rPr>
              <a:t>q</a:t>
            </a:r>
            <a:r>
              <a:rPr lang="en-US" dirty="0" smtClean="0"/>
              <a:t> for one baffle spacing given your design</a:t>
            </a:r>
          </a:p>
          <a:p>
            <a:r>
              <a:rPr lang="en-US" dirty="0" smtClean="0"/>
              <a:t>Calculate number of baffle </a:t>
            </a:r>
            <a:r>
              <a:rPr lang="en-US" dirty="0" err="1" smtClean="0"/>
              <a:t>spacings</a:t>
            </a:r>
            <a:r>
              <a:rPr lang="en-US" dirty="0" smtClean="0"/>
              <a:t> required to achieve design </a:t>
            </a:r>
            <a:r>
              <a:rPr lang="en-US" dirty="0" err="1" smtClean="0"/>
              <a:t>G</a:t>
            </a:r>
            <a:r>
              <a:rPr lang="en-US" baseline="-25000" dirty="0" err="1" smtClean="0"/>
              <a:t>CS</a:t>
            </a:r>
            <a:r>
              <a:rPr lang="en-US" dirty="0" err="1" smtClean="0">
                <a:latin typeface="Symbol" panose="05050102010706020507" pitchFamily="18" charset="2"/>
              </a:rPr>
              <a:t>q</a:t>
            </a:r>
            <a:endParaRPr lang="en-US" dirty="0"/>
          </a:p>
          <a:p>
            <a:r>
              <a:rPr lang="en-US" dirty="0" smtClean="0"/>
              <a:t>Calculate length of channel required</a:t>
            </a:r>
          </a:p>
          <a:p>
            <a:endParaRPr lang="en-US" dirty="0" smtClean="0"/>
          </a:p>
          <a:p>
            <a:endParaRPr lang="en-US" dirty="0"/>
          </a:p>
        </p:txBody>
      </p:sp>
      <p:pic>
        <p:nvPicPr>
          <p:cNvPr id="4" name="Picture 3"/>
          <p:cNvPicPr>
            <a:picLocks noChangeAspect="1"/>
          </p:cNvPicPr>
          <p:nvPr/>
        </p:nvPicPr>
        <p:blipFill>
          <a:blip r:embed="rId2"/>
          <a:stretch>
            <a:fillRect/>
          </a:stretch>
        </p:blipFill>
        <p:spPr>
          <a:xfrm>
            <a:off x="8361175" y="1"/>
            <a:ext cx="670891" cy="1371600"/>
          </a:xfrm>
          <a:prstGeom prst="rect">
            <a:avLst/>
          </a:prstGeom>
        </p:spPr>
      </p:pic>
    </p:spTree>
    <p:extLst>
      <p:ext uri="{BB962C8B-B14F-4D97-AF65-F5344CB8AC3E}">
        <p14:creationId xmlns:p14="http://schemas.microsoft.com/office/powerpoint/2010/main" val="531663050"/>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109209" cy="1143000"/>
          </a:xfrm>
        </p:spPr>
        <p:txBody>
          <a:bodyPr/>
          <a:lstStyle/>
          <a:p>
            <a:r>
              <a:rPr lang="en-US" dirty="0" smtClean="0"/>
              <a:t>Top Down Design Approach</a:t>
            </a:r>
            <a:br>
              <a:rPr lang="en-US" dirty="0" smtClean="0"/>
            </a:br>
            <a:r>
              <a:rPr lang="en-US" dirty="0" smtClean="0"/>
              <a:t>(our choice)</a:t>
            </a:r>
            <a:endParaRPr lang="en-US" dirty="0"/>
          </a:p>
        </p:txBody>
      </p:sp>
      <p:sp>
        <p:nvSpPr>
          <p:cNvPr id="3" name="Content Placeholder 2"/>
          <p:cNvSpPr>
            <a:spLocks noGrp="1"/>
          </p:cNvSpPr>
          <p:nvPr>
            <p:ph idx="1"/>
          </p:nvPr>
        </p:nvSpPr>
        <p:spPr/>
        <p:txBody>
          <a:bodyPr/>
          <a:lstStyle/>
          <a:p>
            <a:r>
              <a:rPr lang="en-US" dirty="0" smtClean="0"/>
              <a:t>Calculate the required flocculator volume</a:t>
            </a:r>
          </a:p>
          <a:p>
            <a:r>
              <a:rPr lang="en-US" dirty="0" smtClean="0"/>
              <a:t>Use plant layout constraints to select an optimal channel width</a:t>
            </a:r>
          </a:p>
          <a:p>
            <a:r>
              <a:rPr lang="en-US" dirty="0" smtClean="0"/>
              <a:t>Design baffles and obstacles to create the target G</a:t>
            </a:r>
            <a:r>
              <a:rPr lang="en-US" baseline="-25000" dirty="0" smtClean="0"/>
              <a:t>CS</a:t>
            </a:r>
            <a:r>
              <a:rPr lang="en-US" dirty="0" smtClean="0"/>
              <a:t> to set the baffle spacing</a:t>
            </a:r>
          </a:p>
          <a:p>
            <a:r>
              <a:rPr lang="en-US" dirty="0" smtClean="0"/>
              <a:t>Fill the channels with baffles and don’t worry about a little extra space at the end of the channel that might not be used efficiently</a:t>
            </a:r>
            <a:endParaRPr lang="en-US" dirty="0"/>
          </a:p>
        </p:txBody>
      </p:sp>
      <p:pic>
        <p:nvPicPr>
          <p:cNvPr id="4" name="Picture 2"/>
          <p:cNvPicPr>
            <a:picLocks noChangeAspect="1" noChangeArrowheads="1"/>
          </p:cNvPicPr>
          <p:nvPr/>
        </p:nvPicPr>
        <p:blipFill>
          <a:blip r:embed="rId2"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7566409" y="70338"/>
            <a:ext cx="1577591" cy="1366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5034205"/>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equations that we can use to design flocculators</a:t>
            </a:r>
          </a:p>
        </p:txBody>
      </p:sp>
      <p:sp>
        <p:nvSpPr>
          <p:cNvPr id="5" name="TextBox 4"/>
          <p:cNvSpPr txBox="1"/>
          <p:nvPr/>
        </p:nvSpPr>
        <p:spPr>
          <a:xfrm>
            <a:off x="3309973" y="1664968"/>
            <a:ext cx="3174267" cy="523220"/>
          </a:xfrm>
          <a:prstGeom prst="rect">
            <a:avLst/>
          </a:prstGeom>
          <a:noFill/>
        </p:spPr>
        <p:txBody>
          <a:bodyPr wrap="none" rtlCol="0">
            <a:spAutoFit/>
          </a:bodyPr>
          <a:lstStyle/>
          <a:p>
            <a:r>
              <a:rPr lang="en-US" dirty="0"/>
              <a:t>Minor loss equation</a:t>
            </a:r>
          </a:p>
        </p:txBody>
      </p:sp>
      <p:pic>
        <p:nvPicPr>
          <p:cNvPr id="10" name="Picture 9">
            <a:extLst>
              <a:ext uri="{FF2B5EF4-FFF2-40B4-BE49-F238E27FC236}">
                <a16:creationId xmlns:a16="http://schemas.microsoft.com/office/drawing/2014/main" id="{E33FEF2D-12CD-436F-B654-7838DEF2FE39}"/>
              </a:ext>
            </a:extLst>
          </p:cNvPr>
          <p:cNvPicPr>
            <a:picLocks noChangeAspect="1"/>
          </p:cNvPicPr>
          <p:nvPr>
            <p:custDataLst>
              <p:tags r:id="rId1"/>
            </p:custDataLst>
          </p:nvPr>
        </p:nvPicPr>
        <p:blipFill>
          <a:blip r:embed="rId7"/>
          <a:stretch>
            <a:fillRect/>
          </a:stretch>
        </p:blipFill>
        <p:spPr>
          <a:xfrm>
            <a:off x="853767" y="2687952"/>
            <a:ext cx="1164800" cy="274286"/>
          </a:xfrm>
          <a:prstGeom prst="rect">
            <a:avLst/>
          </a:prstGeom>
        </p:spPr>
      </p:pic>
      <p:sp>
        <p:nvSpPr>
          <p:cNvPr id="7" name="TextBox 6"/>
          <p:cNvSpPr txBox="1"/>
          <p:nvPr/>
        </p:nvSpPr>
        <p:spPr>
          <a:xfrm>
            <a:off x="3309973" y="2271642"/>
            <a:ext cx="5748569" cy="954107"/>
          </a:xfrm>
          <a:prstGeom prst="rect">
            <a:avLst/>
          </a:prstGeom>
          <a:noFill/>
        </p:spPr>
        <p:txBody>
          <a:bodyPr wrap="square" rtlCol="0">
            <a:spAutoFit/>
          </a:bodyPr>
          <a:lstStyle/>
          <a:p>
            <a:r>
              <a:rPr lang="en-US" dirty="0"/>
              <a:t>Energy dissipation rate must match the rate that mechanical energy is lost*</a:t>
            </a:r>
          </a:p>
        </p:txBody>
      </p:sp>
      <p:pic>
        <p:nvPicPr>
          <p:cNvPr id="3" name="Picture 2"/>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1115773" y="3453493"/>
            <a:ext cx="1539657" cy="729599"/>
          </a:xfrm>
          <a:prstGeom prst="rect">
            <a:avLst/>
          </a:prstGeom>
        </p:spPr>
      </p:pic>
      <p:sp>
        <p:nvSpPr>
          <p:cNvPr id="9" name="TextBox 8"/>
          <p:cNvSpPr txBox="1"/>
          <p:nvPr/>
        </p:nvSpPr>
        <p:spPr>
          <a:xfrm>
            <a:off x="3309973" y="3309203"/>
            <a:ext cx="4682481" cy="1384995"/>
          </a:xfrm>
          <a:prstGeom prst="rect">
            <a:avLst/>
          </a:prstGeom>
          <a:noFill/>
        </p:spPr>
        <p:txBody>
          <a:bodyPr wrap="square" rtlCol="0">
            <a:spAutoFit/>
          </a:bodyPr>
          <a:lstStyle/>
          <a:p>
            <a:r>
              <a:rPr lang="en-US" dirty="0"/>
              <a:t>Fluid </a:t>
            </a:r>
            <a:r>
              <a:rPr lang="en-US" dirty="0" smtClean="0"/>
              <a:t>deformation </a:t>
            </a:r>
            <a:r>
              <a:rPr lang="en-US" dirty="0"/>
              <a:t>is set by the energy dissipation rate and viscosity</a:t>
            </a:r>
          </a:p>
        </p:txBody>
      </p:sp>
      <p:pic>
        <p:nvPicPr>
          <p:cNvPr id="12" name="Picture 11"/>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853768" y="1727917"/>
            <a:ext cx="1559771" cy="667429"/>
          </a:xfrm>
          <a:prstGeom prst="rect">
            <a:avLst/>
          </a:prstGeom>
        </p:spPr>
      </p:pic>
      <p:sp>
        <p:nvSpPr>
          <p:cNvPr id="15" name="TextBox 14"/>
          <p:cNvSpPr txBox="1"/>
          <p:nvPr/>
        </p:nvSpPr>
        <p:spPr>
          <a:xfrm>
            <a:off x="199910" y="5803829"/>
            <a:ext cx="8533893" cy="707886"/>
          </a:xfrm>
          <a:prstGeom prst="rect">
            <a:avLst/>
          </a:prstGeom>
          <a:noFill/>
        </p:spPr>
        <p:txBody>
          <a:bodyPr wrap="square" rtlCol="0">
            <a:spAutoFit/>
          </a:bodyPr>
          <a:lstStyle/>
          <a:p>
            <a:r>
              <a:rPr lang="en-US" sz="2000" dirty="0"/>
              <a:t>*On average, potential energy lost in a flow expansion is dissipated in the residence time of that flow expansion</a:t>
            </a:r>
          </a:p>
        </p:txBody>
      </p:sp>
      <p:pic>
        <p:nvPicPr>
          <p:cNvPr id="29" name="Picture 28">
            <a:extLst>
              <a:ext uri="{FF2B5EF4-FFF2-40B4-BE49-F238E27FC236}">
                <a16:creationId xmlns:a16="http://schemas.microsoft.com/office/drawing/2014/main" id="{1161C42A-C8EE-4573-8F3D-EC76854BFEED}"/>
              </a:ext>
            </a:extLst>
          </p:cNvPr>
          <p:cNvPicPr>
            <a:picLocks noChangeAspect="1"/>
          </p:cNvPicPr>
          <p:nvPr>
            <p:custDataLst>
              <p:tags r:id="rId4"/>
            </p:custDataLst>
          </p:nvPr>
        </p:nvPicPr>
        <p:blipFill>
          <a:blip r:embed="rId10"/>
          <a:stretch>
            <a:fillRect/>
          </a:stretch>
        </p:blipFill>
        <p:spPr>
          <a:xfrm>
            <a:off x="199910" y="4674345"/>
            <a:ext cx="1053257" cy="621715"/>
          </a:xfrm>
          <a:prstGeom prst="rect">
            <a:avLst/>
          </a:prstGeom>
        </p:spPr>
      </p:pic>
      <p:pic>
        <p:nvPicPr>
          <p:cNvPr id="33" name="Picture 32">
            <a:extLst>
              <a:ext uri="{FF2B5EF4-FFF2-40B4-BE49-F238E27FC236}">
                <a16:creationId xmlns:a16="http://schemas.microsoft.com/office/drawing/2014/main" id="{87F0B336-B672-4437-92AB-9C04CD9CFC48}"/>
              </a:ext>
            </a:extLst>
          </p:cNvPr>
          <p:cNvPicPr>
            <a:picLocks noChangeAspect="1"/>
          </p:cNvPicPr>
          <p:nvPr>
            <p:custDataLst>
              <p:tags r:id="rId5"/>
            </p:custDataLst>
          </p:nvPr>
        </p:nvPicPr>
        <p:blipFill>
          <a:blip r:embed="rId11"/>
          <a:stretch>
            <a:fillRect/>
          </a:stretch>
        </p:blipFill>
        <p:spPr>
          <a:xfrm>
            <a:off x="1628730" y="4607415"/>
            <a:ext cx="1203200" cy="634515"/>
          </a:xfrm>
          <a:prstGeom prst="rect">
            <a:avLst/>
          </a:prstGeom>
        </p:spPr>
      </p:pic>
      <p:sp>
        <p:nvSpPr>
          <p:cNvPr id="19" name="TextBox 18"/>
          <p:cNvSpPr txBox="1"/>
          <p:nvPr/>
        </p:nvSpPr>
        <p:spPr>
          <a:xfrm>
            <a:off x="3309973" y="4601128"/>
            <a:ext cx="4682481" cy="523220"/>
          </a:xfrm>
          <a:prstGeom prst="rect">
            <a:avLst/>
          </a:prstGeom>
          <a:noFill/>
        </p:spPr>
        <p:txBody>
          <a:bodyPr wrap="square" rtlCol="0">
            <a:spAutoFit/>
          </a:bodyPr>
          <a:lstStyle/>
          <a:p>
            <a:r>
              <a:rPr lang="en-US" dirty="0"/>
              <a:t>Continuity, mass conservation </a:t>
            </a:r>
          </a:p>
        </p:txBody>
      </p:sp>
    </p:spTree>
    <p:extLst>
      <p:ext uri="{BB962C8B-B14F-4D97-AF65-F5344CB8AC3E}">
        <p14:creationId xmlns:p14="http://schemas.microsoft.com/office/powerpoint/2010/main" val="2107015808"/>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Energy use (head loss) in flocculation controls velocity gradient</a:t>
            </a:r>
          </a:p>
        </p:txBody>
      </p:sp>
      <p:sp>
        <p:nvSpPr>
          <p:cNvPr id="3" name="Content Placeholder 2"/>
          <p:cNvSpPr>
            <a:spLocks noGrp="1"/>
          </p:cNvSpPr>
          <p:nvPr>
            <p:ph idx="1"/>
          </p:nvPr>
        </p:nvSpPr>
        <p:spPr>
          <a:xfrm>
            <a:off x="190802" y="1510903"/>
            <a:ext cx="6049073" cy="4525963"/>
          </a:xfrm>
        </p:spPr>
        <p:txBody>
          <a:bodyPr/>
          <a:lstStyle/>
          <a:p>
            <a:pPr>
              <a:lnSpc>
                <a:spcPct val="90000"/>
              </a:lnSpc>
            </a:pPr>
            <a:r>
              <a:rPr lang="en-US" sz="2800" dirty="0" smtClean="0"/>
              <a:t>Some of the kinetic energy in the flow contraction…</a:t>
            </a:r>
          </a:p>
          <a:p>
            <a:pPr>
              <a:lnSpc>
                <a:spcPct val="90000"/>
              </a:lnSpc>
            </a:pPr>
            <a:r>
              <a:rPr lang="en-US" sz="2800" dirty="0" smtClean="0"/>
              <a:t>…is </a:t>
            </a:r>
            <a:r>
              <a:rPr lang="en-US" sz="2800" dirty="0"/>
              <a:t>dissipated through turbulence and </a:t>
            </a:r>
            <a:r>
              <a:rPr lang="en-US" sz="2800" dirty="0" smtClean="0"/>
              <a:t>viscosity</a:t>
            </a:r>
          </a:p>
          <a:p>
            <a:pPr>
              <a:lnSpc>
                <a:spcPct val="90000"/>
              </a:lnSpc>
            </a:pPr>
            <a:r>
              <a:rPr lang="en-US" sz="2800" dirty="0" smtClean="0"/>
              <a:t>Given the water temperature and hence viscosity the energy dissipation produces velocity gradients</a:t>
            </a:r>
          </a:p>
          <a:p>
            <a:pPr>
              <a:lnSpc>
                <a:spcPct val="90000"/>
              </a:lnSpc>
            </a:pPr>
            <a:r>
              <a:rPr lang="en-US" sz="2800" dirty="0" smtClean="0"/>
              <a:t>Given a total fluid deformation (</a:t>
            </a:r>
            <a:r>
              <a:rPr lang="en-US" sz="2800" dirty="0" err="1" smtClean="0"/>
              <a:t>G</a:t>
            </a:r>
            <a:r>
              <a:rPr lang="en-US" sz="2800" baseline="-25000" dirty="0" err="1" smtClean="0"/>
              <a:t>CS</a:t>
            </a:r>
            <a:r>
              <a:rPr lang="en-US" sz="2800" dirty="0" err="1" smtClean="0">
                <a:latin typeface="Symbol" panose="05050102010706020507" pitchFamily="18" charset="2"/>
              </a:rPr>
              <a:t>q</a:t>
            </a:r>
            <a:r>
              <a:rPr lang="en-US" sz="2800" dirty="0" smtClean="0"/>
              <a:t>), the relationship between head loss and G</a:t>
            </a:r>
            <a:r>
              <a:rPr lang="en-US" sz="2800" baseline="-25000" dirty="0" smtClean="0"/>
              <a:t>CS</a:t>
            </a:r>
            <a:r>
              <a:rPr lang="en-US" sz="2800" dirty="0" smtClean="0"/>
              <a:t> is </a:t>
            </a:r>
          </a:p>
          <a:p>
            <a:pPr>
              <a:lnSpc>
                <a:spcPct val="90000"/>
              </a:lnSpc>
            </a:pPr>
            <a:r>
              <a:rPr lang="en-US" sz="2800" dirty="0" smtClean="0"/>
              <a:t>How can you achieve </a:t>
            </a:r>
            <a:r>
              <a:rPr lang="en-US" sz="2400" dirty="0" err="1" smtClean="0"/>
              <a:t>G</a:t>
            </a:r>
            <a:r>
              <a:rPr lang="en-US" sz="2400" baseline="-25000" dirty="0" err="1" smtClean="0"/>
              <a:t>CS</a:t>
            </a:r>
            <a:r>
              <a:rPr lang="en-US" sz="2400" dirty="0" err="1" smtClean="0">
                <a:latin typeface="Symbol" panose="05050102010706020507" pitchFamily="18" charset="2"/>
              </a:rPr>
              <a:t>q</a:t>
            </a:r>
            <a:r>
              <a:rPr lang="en-US" sz="2400" dirty="0" smtClean="0"/>
              <a:t> </a:t>
            </a:r>
            <a:r>
              <a:rPr lang="en-US" sz="2800" smtClean="0"/>
              <a:t>with less </a:t>
            </a:r>
            <a:r>
              <a:rPr lang="en-US" sz="2800" dirty="0" smtClean="0"/>
              <a:t>energy?</a:t>
            </a:r>
            <a:endParaRPr lang="en-US" sz="2800" dirty="0"/>
          </a:p>
        </p:txBody>
      </p:sp>
      <p:pic>
        <p:nvPicPr>
          <p:cNvPr id="6" name="Picture 5">
            <a:extLst>
              <a:ext uri="{FF2B5EF4-FFF2-40B4-BE49-F238E27FC236}">
                <a16:creationId xmlns:a16="http://schemas.microsoft.com/office/drawing/2014/main" id="{1A20A1C4-8E39-4DC6-8690-38FD334E585B}"/>
              </a:ext>
            </a:extLst>
          </p:cNvPr>
          <p:cNvPicPr>
            <a:picLocks noChangeAspect="1"/>
          </p:cNvPicPr>
          <p:nvPr>
            <p:custDataLst>
              <p:tags r:id="rId1"/>
            </p:custDataLst>
          </p:nvPr>
        </p:nvPicPr>
        <p:blipFill>
          <a:blip r:embed="rId9"/>
          <a:stretch>
            <a:fillRect/>
          </a:stretch>
        </p:blipFill>
        <p:spPr>
          <a:xfrm>
            <a:off x="6629203" y="3220364"/>
            <a:ext cx="1541486" cy="274286"/>
          </a:xfrm>
          <a:prstGeom prst="rect">
            <a:avLst/>
          </a:prstGeom>
        </p:spPr>
      </p:pic>
      <p:pic>
        <p:nvPicPr>
          <p:cNvPr id="8" name="Picture 7"/>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6468904" y="1845689"/>
            <a:ext cx="2276572" cy="727771"/>
          </a:xfrm>
          <a:prstGeom prst="rect">
            <a:avLst/>
          </a:prstGeom>
        </p:spPr>
      </p:pic>
      <p:pic>
        <p:nvPicPr>
          <p:cNvPr id="4" name="Picture 3"/>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5609476" y="3773885"/>
            <a:ext cx="1539657" cy="729599"/>
          </a:xfrm>
          <a:prstGeom prst="rect">
            <a:avLst/>
          </a:prstGeom>
        </p:spPr>
      </p:pic>
      <p:pic>
        <p:nvPicPr>
          <p:cNvPr id="5" name="Picture 4"/>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7607190" y="3920432"/>
            <a:ext cx="1287315" cy="347428"/>
          </a:xfrm>
          <a:prstGeom prst="rect">
            <a:avLst/>
          </a:prstGeom>
        </p:spPr>
      </p:pic>
      <p:pic>
        <p:nvPicPr>
          <p:cNvPr id="10" name="Picture 9"/>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6227516" y="5161083"/>
            <a:ext cx="2634971" cy="689373"/>
          </a:xfrm>
          <a:prstGeom prst="rect">
            <a:avLst/>
          </a:prstGeom>
        </p:spPr>
      </p:pic>
      <p:cxnSp>
        <p:nvCxnSpPr>
          <p:cNvPr id="12" name="Straight Arrow Connector 11"/>
          <p:cNvCxnSpPr/>
          <p:nvPr/>
        </p:nvCxnSpPr>
        <p:spPr>
          <a:xfrm flipV="1">
            <a:off x="7691120" y="3494650"/>
            <a:ext cx="314960" cy="425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6259534" y="6015632"/>
            <a:ext cx="2020571" cy="672916"/>
          </a:xfrm>
          <a:prstGeom prst="rect">
            <a:avLst/>
          </a:prstGeom>
        </p:spPr>
      </p:pic>
    </p:spTree>
    <p:extLst>
      <p:ext uri="{BB962C8B-B14F-4D97-AF65-F5344CB8AC3E}">
        <p14:creationId xmlns:p14="http://schemas.microsoft.com/office/powerpoint/2010/main" val="345159151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design inputs for flocculation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199" y="1600200"/>
                <a:ext cx="5541667" cy="4525963"/>
              </a:xfrm>
            </p:spPr>
            <p:txBody>
              <a:bodyPr/>
              <a:lstStyle/>
              <a:p>
                <a:r>
                  <a:rPr lang="en-US" sz="2800" dirty="0"/>
                  <a:t>We need collisions and thus </a:t>
                </a:r>
                <a:r>
                  <a:rPr lang="en-US" sz="2800" dirty="0" err="1" smtClean="0"/>
                  <a:t>G</a:t>
                </a:r>
                <a:r>
                  <a:rPr lang="en-US" sz="2800" baseline="-25000" dirty="0" err="1" smtClean="0"/>
                  <a:t>CS</a:t>
                </a:r>
                <a:r>
                  <a:rPr lang="en-US" sz="2800" dirty="0" err="1" smtClean="0">
                    <a:latin typeface="Symbol" pitchFamily="18" charset="2"/>
                  </a:rPr>
                  <a:t>q</a:t>
                </a:r>
                <a:r>
                  <a:rPr lang="en-US" sz="2800" dirty="0" smtClean="0"/>
                  <a:t> </a:t>
                </a:r>
                <a:r>
                  <a:rPr lang="en-US" sz="2800" dirty="0"/>
                  <a:t>is a logical design specification</a:t>
                </a:r>
              </a:p>
              <a:p>
                <a:r>
                  <a:rPr lang="en-US" sz="2800" dirty="0"/>
                  <a:t>We need to specify energy use</a:t>
                </a:r>
              </a:p>
              <a:p>
                <a:pPr lvl="1"/>
                <a:r>
                  <a:rPr lang="en-US" sz="2400" dirty="0"/>
                  <a:t>Velocity gradient </a:t>
                </a:r>
                <a:r>
                  <a:rPr lang="en-US" sz="2400" dirty="0" smtClean="0"/>
                  <a:t>- </a:t>
                </a:r>
                <a:r>
                  <a:rPr lang="en-US" sz="2400" dirty="0"/>
                  <a:t>G</a:t>
                </a:r>
                <a:r>
                  <a:rPr lang="en-US" sz="2400" baseline="-25000" dirty="0"/>
                  <a:t>CS</a:t>
                </a:r>
                <a:r>
                  <a:rPr lang="en-US" sz="2400" dirty="0"/>
                  <a:t> </a:t>
                </a:r>
              </a:p>
              <a:p>
                <a:pPr lvl="1"/>
                <a:r>
                  <a:rPr lang="en-US" sz="2400" dirty="0"/>
                  <a:t>Energy dissipation rate -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a:rPr>
                          <m:t>𝜀</m:t>
                        </m:r>
                      </m:e>
                    </m:acc>
                  </m:oMath>
                </a14:m>
                <a:endParaRPr lang="en-US" sz="2400" dirty="0"/>
              </a:p>
              <a:p>
                <a:pPr lvl="1"/>
                <a:r>
                  <a:rPr lang="en-US" sz="2400" b="1" dirty="0"/>
                  <a:t>Total head loss -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a:rPr>
                          <m:t>𝒉</m:t>
                        </m:r>
                      </m:e>
                      <m:sub>
                        <m:r>
                          <a:rPr lang="en-US" sz="2400" b="1" i="1">
                            <a:latin typeface="Cambria Math"/>
                          </a:rPr>
                          <m:t>𝑭𝒍𝒐𝒄</m:t>
                        </m:r>
                      </m:sub>
                    </m:sSub>
                  </m:oMath>
                </a14:m>
                <a:endParaRPr lang="en-US" sz="2400" b="1" dirty="0"/>
              </a:p>
              <a:p>
                <a:r>
                  <a:rPr lang="en-US" sz="2800" dirty="0"/>
                  <a:t>Or </a:t>
                </a:r>
                <a:r>
                  <a:rPr lang="en-US" sz="2800" dirty="0" smtClean="0"/>
                  <a:t>specify </a:t>
                </a:r>
                <a:r>
                  <a:rPr lang="en-US" sz="2800" dirty="0" smtClean="0">
                    <a:latin typeface="Symbol" pitchFamily="18" charset="2"/>
                  </a:rPr>
                  <a:t>q</a:t>
                </a:r>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199" y="1600200"/>
                <a:ext cx="5541667" cy="4525963"/>
              </a:xfrm>
              <a:blipFill>
                <a:blip r:embed="rId4"/>
                <a:stretch>
                  <a:fillRect l="-4290" t="-6604"/>
                </a:stretch>
              </a:blipFill>
            </p:spPr>
            <p:txBody>
              <a:bodyPr/>
              <a:lstStyle/>
              <a:p>
                <a:r>
                  <a:rPr lang="en-US">
                    <a:noFill/>
                  </a:rPr>
                  <a:t> </a:t>
                </a:r>
              </a:p>
            </p:txBody>
          </p:sp>
        </mc:Fallback>
      </mc:AlternateContent>
      <p:sp>
        <p:nvSpPr>
          <p:cNvPr id="6" name="TextBox 5"/>
          <p:cNvSpPr txBox="1"/>
          <p:nvPr/>
        </p:nvSpPr>
        <p:spPr>
          <a:xfrm>
            <a:off x="2561239" y="5029381"/>
            <a:ext cx="3118386" cy="1569660"/>
          </a:xfrm>
          <a:prstGeom prst="rect">
            <a:avLst/>
          </a:prstGeom>
          <a:noFill/>
        </p:spPr>
        <p:txBody>
          <a:bodyPr wrap="square" rtlCol="0">
            <a:spAutoFit/>
          </a:bodyPr>
          <a:lstStyle/>
          <a:p>
            <a:r>
              <a:rPr lang="en-US" sz="2400" dirty="0"/>
              <a:t>More time helps diffusion of coagulant nanoparticles to clay surfaces</a:t>
            </a:r>
          </a:p>
        </p:txBody>
      </p:sp>
      <p:sp>
        <p:nvSpPr>
          <p:cNvPr id="7" name="TextBox 6"/>
          <p:cNvSpPr txBox="1"/>
          <p:nvPr/>
        </p:nvSpPr>
        <p:spPr>
          <a:xfrm>
            <a:off x="5923006" y="3145419"/>
            <a:ext cx="3118386" cy="1938992"/>
          </a:xfrm>
          <a:prstGeom prst="rect">
            <a:avLst/>
          </a:prstGeom>
          <a:noFill/>
        </p:spPr>
        <p:txBody>
          <a:bodyPr wrap="square" rtlCol="0">
            <a:spAutoFit/>
          </a:bodyPr>
          <a:lstStyle/>
          <a:p>
            <a:r>
              <a:rPr lang="en-US" sz="2400" dirty="0"/>
              <a:t>Higher G</a:t>
            </a:r>
            <a:r>
              <a:rPr lang="en-US" sz="2400" baseline="-25000" dirty="0"/>
              <a:t>CS</a:t>
            </a:r>
            <a:r>
              <a:rPr lang="en-US" sz="2400" dirty="0" smtClean="0"/>
              <a:t> </a:t>
            </a:r>
            <a:r>
              <a:rPr lang="en-US" sz="2400" dirty="0"/>
              <a:t>means smaller flocs and more elevation drop (head loss) through flocculator</a:t>
            </a:r>
          </a:p>
        </p:txBody>
      </p:sp>
      <p:sp>
        <p:nvSpPr>
          <p:cNvPr id="8" name="TextBox 7"/>
          <p:cNvSpPr txBox="1"/>
          <p:nvPr/>
        </p:nvSpPr>
        <p:spPr>
          <a:xfrm>
            <a:off x="5926580" y="5505030"/>
            <a:ext cx="2685351" cy="523220"/>
          </a:xfrm>
          <a:prstGeom prst="rect">
            <a:avLst/>
          </a:prstGeom>
          <a:noFill/>
        </p:spPr>
        <p:txBody>
          <a:bodyPr wrap="none" rtlCol="0">
            <a:spAutoFit/>
          </a:bodyPr>
          <a:lstStyle/>
          <a:p>
            <a:r>
              <a:rPr lang="en-US" dirty="0"/>
              <a:t>Current approach</a:t>
            </a:r>
          </a:p>
        </p:txBody>
      </p:sp>
      <p:cxnSp>
        <p:nvCxnSpPr>
          <p:cNvPr id="10" name="Straight Arrow Connector 9"/>
          <p:cNvCxnSpPr>
            <a:stCxn id="8" idx="1"/>
          </p:cNvCxnSpPr>
          <p:nvPr/>
        </p:nvCxnSpPr>
        <p:spPr>
          <a:xfrm flipH="1" flipV="1">
            <a:off x="4180114" y="4260501"/>
            <a:ext cx="1746466" cy="150613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6165229" y="1943999"/>
            <a:ext cx="2750171" cy="780801"/>
          </a:xfrm>
          <a:prstGeom prst="rect">
            <a:avLst/>
          </a:prstGeom>
        </p:spPr>
      </p:pic>
    </p:spTree>
    <p:extLst>
      <p:ext uri="{BB962C8B-B14F-4D97-AF65-F5344CB8AC3E}">
        <p14:creationId xmlns:p14="http://schemas.microsoft.com/office/powerpoint/2010/main" val="228656641"/>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current choice of parameter that sets energy input is head loss</a:t>
            </a:r>
          </a:p>
        </p:txBody>
      </p:sp>
      <p:sp>
        <p:nvSpPr>
          <p:cNvPr id="3" name="Content Placeholder 2"/>
          <p:cNvSpPr>
            <a:spLocks noGrp="1"/>
          </p:cNvSpPr>
          <p:nvPr>
            <p:ph idx="1"/>
          </p:nvPr>
        </p:nvSpPr>
        <p:spPr>
          <a:xfrm>
            <a:off x="457200" y="1600200"/>
            <a:ext cx="7218985" cy="4525963"/>
          </a:xfrm>
        </p:spPr>
        <p:txBody>
          <a:bodyPr/>
          <a:lstStyle/>
          <a:p>
            <a:r>
              <a:rPr lang="en-US" sz="2800" dirty="0"/>
              <a:t>Head loss is independent of temperature</a:t>
            </a:r>
          </a:p>
          <a:p>
            <a:r>
              <a:rPr lang="en-US" sz="2800" dirty="0"/>
              <a:t>Velocity gradient is f(temperature)</a:t>
            </a:r>
          </a:p>
          <a:p>
            <a:r>
              <a:rPr lang="en-US" sz="2800" dirty="0"/>
              <a:t>Start with (</a:t>
            </a:r>
            <a:r>
              <a:rPr lang="en-US" sz="2800" dirty="0" smtClean="0"/>
              <a:t>G</a:t>
            </a:r>
            <a:r>
              <a:rPr lang="en-US" sz="2800" baseline="-25000" dirty="0" smtClean="0"/>
              <a:t>CS,</a:t>
            </a:r>
            <a:r>
              <a:rPr lang="en-US" sz="2800" dirty="0"/>
              <a:t> </a:t>
            </a:r>
            <a:r>
              <a:rPr lang="en-US" sz="2800" dirty="0" err="1" smtClean="0"/>
              <a:t>G</a:t>
            </a:r>
            <a:r>
              <a:rPr lang="en-US" sz="2800" baseline="-25000" dirty="0" err="1" smtClean="0"/>
              <a:t>CS</a:t>
            </a:r>
            <a:r>
              <a:rPr lang="en-US" sz="2800" dirty="0" err="1" smtClean="0">
                <a:latin typeface="Symbol" pitchFamily="18" charset="2"/>
              </a:rPr>
              <a:t>q</a:t>
            </a:r>
            <a:r>
              <a:rPr lang="en-US" sz="2800" dirty="0"/>
              <a:t>) and </a:t>
            </a:r>
            <a:r>
              <a:rPr lang="en-US" sz="2800" dirty="0" smtClean="0"/>
              <a:t>cold </a:t>
            </a:r>
            <a:r>
              <a:rPr lang="en-US" sz="2800" dirty="0"/>
              <a:t>temperature</a:t>
            </a:r>
          </a:p>
          <a:p>
            <a:pPr lvl="1"/>
            <a:r>
              <a:rPr lang="en-US" sz="2400" dirty="0"/>
              <a:t>Calculate </a:t>
            </a:r>
            <a:r>
              <a:rPr lang="en-US" sz="2400" dirty="0">
                <a:latin typeface="Symbol" pitchFamily="18" charset="2"/>
              </a:rPr>
              <a:t>q</a:t>
            </a:r>
            <a:endParaRPr lang="en-US" sz="2400" dirty="0"/>
          </a:p>
          <a:p>
            <a:pPr lvl="1"/>
            <a:r>
              <a:rPr lang="en-US" sz="2400" dirty="0"/>
              <a:t>Calculate </a:t>
            </a:r>
            <a:r>
              <a:rPr lang="en-US" sz="2400" i="1" dirty="0" err="1"/>
              <a:t>h</a:t>
            </a:r>
            <a:r>
              <a:rPr lang="en-US" sz="2400" i="1" baseline="-25000" dirty="0" err="1"/>
              <a:t>Floc</a:t>
            </a:r>
            <a:endParaRPr lang="en-US" sz="2400" i="1" dirty="0"/>
          </a:p>
          <a:p>
            <a:r>
              <a:rPr lang="en-US" sz="2800" dirty="0"/>
              <a:t>Start with (</a:t>
            </a:r>
            <a:r>
              <a:rPr lang="en-US" sz="2800" i="1" dirty="0" err="1"/>
              <a:t>h</a:t>
            </a:r>
            <a:r>
              <a:rPr lang="en-US" sz="2800" i="1" baseline="-25000" dirty="0" err="1"/>
              <a:t>Floc</a:t>
            </a:r>
            <a:r>
              <a:rPr lang="en-US" sz="2800" dirty="0"/>
              <a:t>, </a:t>
            </a:r>
            <a:r>
              <a:rPr lang="en-US" sz="2800" dirty="0" err="1"/>
              <a:t>G</a:t>
            </a:r>
            <a:r>
              <a:rPr lang="en-US" sz="2800" baseline="-25000" dirty="0" err="1"/>
              <a:t>CS</a:t>
            </a:r>
            <a:r>
              <a:rPr lang="en-US" sz="2800" dirty="0" err="1">
                <a:latin typeface="Symbol" pitchFamily="18" charset="2"/>
              </a:rPr>
              <a:t>q</a:t>
            </a:r>
            <a:r>
              <a:rPr lang="en-US" sz="2800" dirty="0" smtClean="0"/>
              <a:t>) </a:t>
            </a:r>
            <a:r>
              <a:rPr lang="en-US" sz="2800" dirty="0"/>
              <a:t>and </a:t>
            </a:r>
            <a:r>
              <a:rPr lang="en-US" sz="2800" dirty="0" smtClean="0"/>
              <a:t>cold </a:t>
            </a:r>
            <a:r>
              <a:rPr lang="en-US" sz="2800" dirty="0"/>
              <a:t>temperature</a:t>
            </a:r>
          </a:p>
          <a:p>
            <a:pPr lvl="1"/>
            <a:r>
              <a:rPr lang="en-US" sz="2400"/>
              <a:t>Calculate </a:t>
            </a:r>
            <a:r>
              <a:rPr lang="en-US" sz="2400" smtClean="0"/>
              <a:t>G</a:t>
            </a:r>
            <a:r>
              <a:rPr lang="en-US" sz="2400" baseline="-25000" smtClean="0"/>
              <a:t>CS</a:t>
            </a:r>
            <a:endParaRPr lang="en-US" sz="2400" dirty="0" smtClean="0">
              <a:latin typeface="Symbol" pitchFamily="18" charset="2"/>
            </a:endParaRPr>
          </a:p>
          <a:p>
            <a:pPr lvl="1"/>
            <a:r>
              <a:rPr lang="en-US" sz="2400" dirty="0" smtClean="0"/>
              <a:t>Calculate </a:t>
            </a:r>
            <a:r>
              <a:rPr lang="en-US" sz="2400" dirty="0">
                <a:latin typeface="Symbol" pitchFamily="18" charset="2"/>
              </a:rPr>
              <a:t>q</a:t>
            </a:r>
            <a:endParaRPr lang="en-US" sz="2400" dirty="0"/>
          </a:p>
          <a:p>
            <a:r>
              <a:rPr lang="en-US" sz="2800" dirty="0"/>
              <a:t>G</a:t>
            </a:r>
            <a:r>
              <a:rPr lang="en-US" sz="2800" baseline="-25000" dirty="0"/>
              <a:t>CS</a:t>
            </a:r>
            <a:r>
              <a:rPr lang="en-US" sz="2800" dirty="0" smtClean="0"/>
              <a:t>(and </a:t>
            </a:r>
            <a:r>
              <a:rPr lang="en-US" sz="2800" dirty="0"/>
              <a:t>hence </a:t>
            </a:r>
            <a:r>
              <a:rPr lang="en-US" sz="2800" dirty="0" err="1"/>
              <a:t>G</a:t>
            </a:r>
            <a:r>
              <a:rPr lang="en-US" sz="2800" baseline="-25000" dirty="0" err="1"/>
              <a:t>CS</a:t>
            </a:r>
            <a:r>
              <a:rPr lang="en-US" sz="2800" dirty="0" err="1">
                <a:latin typeface="Symbol" pitchFamily="18" charset="2"/>
              </a:rPr>
              <a:t>q</a:t>
            </a:r>
            <a:r>
              <a:rPr lang="en-US" sz="2800" dirty="0" smtClean="0"/>
              <a:t>) </a:t>
            </a:r>
            <a:r>
              <a:rPr lang="en-US" sz="2800" dirty="0"/>
              <a:t>will increase when the flocculator is operated at warmer temperatures due to decrease in viscosity</a:t>
            </a:r>
          </a:p>
          <a:p>
            <a:pPr lvl="1"/>
            <a:endParaRPr lang="en-US" sz="2400" dirty="0"/>
          </a:p>
          <a:p>
            <a:pPr lvl="1"/>
            <a:endParaRPr lang="en-US" sz="2400" dirty="0"/>
          </a:p>
        </p:txBody>
      </p:sp>
      <p:sp>
        <p:nvSpPr>
          <p:cNvPr id="8" name="TextBox 7"/>
          <p:cNvSpPr txBox="1"/>
          <p:nvPr/>
        </p:nvSpPr>
        <p:spPr>
          <a:xfrm>
            <a:off x="80920" y="4644828"/>
            <a:ext cx="922492" cy="523220"/>
          </a:xfrm>
          <a:prstGeom prst="rect">
            <a:avLst/>
          </a:prstGeom>
          <a:noFill/>
        </p:spPr>
        <p:txBody>
          <a:bodyPr wrap="square" rtlCol="0">
            <a:spAutoFit/>
          </a:bodyPr>
          <a:lstStyle/>
          <a:p>
            <a:r>
              <a:rPr lang="en-US" sz="1400" dirty="0"/>
              <a:t>Current approach</a:t>
            </a:r>
          </a:p>
        </p:txBody>
      </p:sp>
      <p:sp>
        <p:nvSpPr>
          <p:cNvPr id="10" name="TextBox 9"/>
          <p:cNvSpPr txBox="1"/>
          <p:nvPr/>
        </p:nvSpPr>
        <p:spPr>
          <a:xfrm>
            <a:off x="-20231" y="4100791"/>
            <a:ext cx="728084" cy="276999"/>
          </a:xfrm>
          <a:prstGeom prst="rect">
            <a:avLst/>
          </a:prstGeom>
          <a:noFill/>
        </p:spPr>
        <p:txBody>
          <a:bodyPr wrap="none" rtlCol="0">
            <a:spAutoFit/>
          </a:bodyPr>
          <a:lstStyle/>
          <a:p>
            <a:r>
              <a:rPr lang="en-US" sz="1200" dirty="0"/>
              <a:t>Option 2</a:t>
            </a:r>
          </a:p>
        </p:txBody>
      </p:sp>
      <p:sp>
        <p:nvSpPr>
          <p:cNvPr id="12" name="TextBox 11"/>
          <p:cNvSpPr txBox="1"/>
          <p:nvPr/>
        </p:nvSpPr>
        <p:spPr>
          <a:xfrm>
            <a:off x="0" y="2695367"/>
            <a:ext cx="728084" cy="276999"/>
          </a:xfrm>
          <a:prstGeom prst="rect">
            <a:avLst/>
          </a:prstGeom>
          <a:noFill/>
        </p:spPr>
        <p:txBody>
          <a:bodyPr wrap="none" rtlCol="0">
            <a:spAutoFit/>
          </a:bodyPr>
          <a:lstStyle/>
          <a:p>
            <a:r>
              <a:rPr lang="en-US" sz="1200" dirty="0"/>
              <a:t>Option 1</a:t>
            </a:r>
          </a:p>
        </p:txBody>
      </p:sp>
      <p:pic>
        <p:nvPicPr>
          <p:cNvPr id="9" name="Picture 8"/>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7080977" y="3436067"/>
            <a:ext cx="1942975" cy="508329"/>
          </a:xfrm>
          <a:prstGeom prst="rect">
            <a:avLst/>
          </a:prstGeom>
        </p:spPr>
      </p:pic>
      <p:pic>
        <p:nvPicPr>
          <p:cNvPr id="4" name="Picture 3"/>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6253057" y="2117059"/>
            <a:ext cx="1127569" cy="449450"/>
          </a:xfrm>
          <a:prstGeom prst="rect">
            <a:avLst/>
          </a:prstGeom>
        </p:spPr>
      </p:pic>
      <p:pic>
        <p:nvPicPr>
          <p:cNvPr id="13" name="Picture 12"/>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7380626" y="4312860"/>
            <a:ext cx="1595714" cy="497603"/>
          </a:xfrm>
          <a:prstGeom prst="rect">
            <a:avLst/>
          </a:prstGeom>
        </p:spPr>
      </p:pic>
      <p:pic>
        <p:nvPicPr>
          <p:cNvPr id="16" name="Picture 15"/>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7222759" y="5853636"/>
            <a:ext cx="1778286" cy="607999"/>
          </a:xfrm>
          <a:prstGeom prst="rect">
            <a:avLst/>
          </a:prstGeom>
        </p:spPr>
      </p:pic>
      <p:sp>
        <p:nvSpPr>
          <p:cNvPr id="23" name="Rectangle 22"/>
          <p:cNvSpPr/>
          <p:nvPr/>
        </p:nvSpPr>
        <p:spPr>
          <a:xfrm>
            <a:off x="0" y="4007894"/>
            <a:ext cx="9144000" cy="1388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7506644" y="2926779"/>
            <a:ext cx="1023941" cy="518984"/>
          </a:xfrm>
          <a:prstGeom prst="rect">
            <a:avLst/>
          </a:prstGeom>
        </p:spPr>
      </p:pic>
      <p:pic>
        <p:nvPicPr>
          <p:cNvPr id="18" name="Picture 17"/>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7506644" y="1543511"/>
            <a:ext cx="1093908" cy="573548"/>
          </a:xfrm>
          <a:prstGeom prst="rect">
            <a:avLst/>
          </a:prstGeom>
        </p:spPr>
      </p:pic>
      <p:pic>
        <p:nvPicPr>
          <p:cNvPr id="14" name="Picture 13"/>
          <p:cNvPicPr>
            <a:picLocks noChangeAspect="1"/>
          </p:cNvPicPr>
          <p:nvPr>
            <p:custDataLst>
              <p:tags r:id="rId7"/>
            </p:custDataLst>
          </p:nvPr>
        </p:nvPicPr>
        <p:blipFill>
          <a:blip r:embed="rId14">
            <a:extLst>
              <a:ext uri="{28A0092B-C50C-407E-A947-70E740481C1C}">
                <a14:useLocalDpi xmlns:a14="http://schemas.microsoft.com/office/drawing/2010/main" val="0"/>
              </a:ext>
            </a:extLst>
          </a:blip>
          <a:stretch>
            <a:fillRect/>
          </a:stretch>
        </p:blipFill>
        <p:spPr>
          <a:xfrm>
            <a:off x="7380626" y="4912358"/>
            <a:ext cx="887010" cy="449581"/>
          </a:xfrm>
          <a:prstGeom prst="rect">
            <a:avLst/>
          </a:prstGeom>
        </p:spPr>
      </p:pic>
    </p:spTree>
    <p:extLst>
      <p:ext uri="{BB962C8B-B14F-4D97-AF65-F5344CB8AC3E}">
        <p14:creationId xmlns:p14="http://schemas.microsoft.com/office/powerpoint/2010/main" val="332729291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8" name="Rectangle 20" descr="Wide downward diagonal"/>
          <p:cNvSpPr>
            <a:spLocks noChangeArrowheads="1"/>
          </p:cNvSpPr>
          <p:nvPr/>
        </p:nvSpPr>
        <p:spPr bwMode="auto">
          <a:xfrm>
            <a:off x="8108110" y="3144340"/>
            <a:ext cx="400050" cy="749300"/>
          </a:xfrm>
          <a:prstGeom prst="rect">
            <a:avLst/>
          </a:prstGeom>
          <a:pattFill prst="wdDnDiag">
            <a:fgClr>
              <a:srgbClr val="000000"/>
            </a:fgClr>
            <a:bgClr>
              <a:schemeClr val="bg1"/>
            </a:bgClr>
          </a:pattFill>
          <a:ln w="12700">
            <a:solidFill>
              <a:schemeClr val="tx1"/>
            </a:solidFill>
            <a:miter lim="800000"/>
            <a:headEnd type="none" w="lg" len="med"/>
            <a:tailEnd type="none" w="lg" len="med"/>
          </a:ln>
          <a:effectLst/>
        </p:spPr>
        <p:txBody>
          <a:bodyPr wrap="square" anchor="ctr">
            <a:noAutofit/>
          </a:bodyPr>
          <a:lstStyle/>
          <a:p>
            <a:endParaRPr lang="en-US"/>
          </a:p>
        </p:txBody>
      </p:sp>
      <p:sp>
        <p:nvSpPr>
          <p:cNvPr id="119821" name="Rectangle 13"/>
          <p:cNvSpPr>
            <a:spLocks noGrp="1" noChangeArrowheads="1"/>
          </p:cNvSpPr>
          <p:nvPr>
            <p:ph type="title"/>
          </p:nvPr>
        </p:nvSpPr>
        <p:spPr>
          <a:xfrm>
            <a:off x="0" y="304800"/>
            <a:ext cx="6696075" cy="1143000"/>
          </a:xfrm>
          <a:effectLst/>
        </p:spPr>
        <p:txBody>
          <a:bodyPr/>
          <a:lstStyle/>
          <a:p>
            <a:r>
              <a:rPr lang="en-US" sz="3600" dirty="0"/>
              <a:t>Design the reactor geometry to get the target velocity gradient</a:t>
            </a:r>
          </a:p>
        </p:txBody>
      </p:sp>
      <p:grpSp>
        <p:nvGrpSpPr>
          <p:cNvPr id="119819" name="Group 11"/>
          <p:cNvGrpSpPr>
            <a:grpSpLocks/>
          </p:cNvGrpSpPr>
          <p:nvPr/>
        </p:nvGrpSpPr>
        <p:grpSpPr bwMode="auto">
          <a:xfrm>
            <a:off x="6587285" y="2660153"/>
            <a:ext cx="2422525" cy="1385887"/>
            <a:chOff x="457" y="3033"/>
            <a:chExt cx="1526" cy="873"/>
          </a:xfrm>
        </p:grpSpPr>
        <p:pic>
          <p:nvPicPr>
            <p:cNvPr id="119812" name="Picture 4 1" descr="50 Lps 2 bays-Model top"/>
            <p:cNvPicPr>
              <a:picLocks noChangeAspect="1" noChangeArrowheads="1"/>
            </p:cNvPicPr>
            <p:nvPr/>
          </p:nvPicPr>
          <p:blipFill>
            <a:blip r:embed="rId10" cstate="screen">
              <a:clrChange>
                <a:clrFrom>
                  <a:srgbClr val="FFFFFF"/>
                </a:clrFrom>
                <a:clrTo>
                  <a:srgbClr val="FFFFFF">
                    <a:alpha val="0"/>
                  </a:srgbClr>
                </a:clrTo>
              </a:clrChange>
              <a:lum bright="-100000"/>
            </a:blip>
            <a:srcRect l="5946" t="59563" r="64478" b="17877"/>
            <a:stretch>
              <a:fillRect/>
            </a:stretch>
          </p:blipFill>
          <p:spPr bwMode="auto">
            <a:xfrm>
              <a:off x="457" y="3033"/>
              <a:ext cx="1526" cy="873"/>
            </a:xfrm>
            <a:prstGeom prst="rect">
              <a:avLst/>
            </a:prstGeom>
            <a:noFill/>
          </p:spPr>
        </p:pic>
        <p:sp>
          <p:nvSpPr>
            <p:cNvPr id="119813" name="Line 5"/>
            <p:cNvSpPr>
              <a:spLocks noChangeShapeType="1"/>
            </p:cNvSpPr>
            <p:nvPr/>
          </p:nvSpPr>
          <p:spPr bwMode="auto">
            <a:xfrm>
              <a:off x="1234" y="3333"/>
              <a:ext cx="0" cy="49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4" name="Text Box 6"/>
            <p:cNvSpPr txBox="1">
              <a:spLocks noChangeArrowheads="1"/>
            </p:cNvSpPr>
            <p:nvPr/>
          </p:nvSpPr>
          <p:spPr bwMode="auto">
            <a:xfrm>
              <a:off x="1115" y="3475"/>
              <a:ext cx="237" cy="212"/>
            </a:xfrm>
            <a:prstGeom prst="rect">
              <a:avLst/>
            </a:prstGeom>
            <a:solidFill>
              <a:schemeClr val="bg1"/>
            </a:solidFill>
            <a:ln w="12700">
              <a:noFill/>
              <a:miter lim="800000"/>
              <a:headEnd type="none" w="lg" len="med"/>
              <a:tailEnd type="none" w="lg" len="med"/>
            </a:ln>
            <a:effectLst/>
          </p:spPr>
          <p:txBody>
            <a:bodyPr wrap="none">
              <a:spAutoFit/>
            </a:bodyPr>
            <a:lstStyle/>
            <a:p>
              <a:r>
                <a:rPr lang="en-US" sz="1600" dirty="0"/>
                <a:t>W</a:t>
              </a:r>
            </a:p>
          </p:txBody>
        </p:sp>
        <p:sp>
          <p:nvSpPr>
            <p:cNvPr id="119815" name="Line 7"/>
            <p:cNvSpPr>
              <a:spLocks noChangeShapeType="1"/>
            </p:cNvSpPr>
            <p:nvPr/>
          </p:nvSpPr>
          <p:spPr bwMode="auto">
            <a:xfrm rot="-5400000">
              <a:off x="959" y="3459"/>
              <a:ext cx="0" cy="26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6" name="Text Box 8"/>
            <p:cNvSpPr txBox="1">
              <a:spLocks noChangeArrowheads="1"/>
            </p:cNvSpPr>
            <p:nvPr/>
          </p:nvSpPr>
          <p:spPr bwMode="auto">
            <a:xfrm>
              <a:off x="863" y="3388"/>
              <a:ext cx="146" cy="250"/>
            </a:xfrm>
            <a:prstGeom prst="rect">
              <a:avLst/>
            </a:prstGeom>
            <a:noFill/>
            <a:ln w="12700">
              <a:noFill/>
              <a:miter lim="800000"/>
              <a:headEnd type="none" w="lg" len="med"/>
              <a:tailEnd type="none" w="lg" len="med"/>
            </a:ln>
            <a:effectLst/>
          </p:spPr>
          <p:txBody>
            <a:bodyPr>
              <a:spAutoFit/>
            </a:bodyPr>
            <a:lstStyle/>
            <a:p>
              <a:r>
                <a:rPr lang="en-US" sz="2000"/>
                <a:t>S</a:t>
              </a:r>
            </a:p>
          </p:txBody>
        </p:sp>
      </p:grpSp>
      <p:sp>
        <p:nvSpPr>
          <p:cNvPr id="119827" name="Rectangle 19"/>
          <p:cNvSpPr>
            <a:spLocks noChangeArrowheads="1"/>
          </p:cNvSpPr>
          <p:nvPr/>
        </p:nvSpPr>
        <p:spPr bwMode="auto">
          <a:xfrm>
            <a:off x="8157323" y="3401515"/>
            <a:ext cx="312737" cy="304800"/>
          </a:xfrm>
          <a:prstGeom prst="rect">
            <a:avLst/>
          </a:prstGeom>
          <a:solidFill>
            <a:schemeClr val="bg1"/>
          </a:solidFill>
          <a:ln w="12700">
            <a:noFill/>
            <a:miter lim="800000"/>
            <a:headEnd type="none" w="lg" len="med"/>
            <a:tailEnd type="none" w="lg" len="med"/>
          </a:ln>
          <a:effectLst/>
        </p:spPr>
        <p:txBody>
          <a:bodyPr wrap="none">
            <a:noAutofit/>
          </a:bodyPr>
          <a:lstStyle/>
          <a:p>
            <a:r>
              <a:rPr lang="en-US" sz="1400"/>
              <a:t>A</a:t>
            </a:r>
          </a:p>
        </p:txBody>
      </p:sp>
      <p:pic>
        <p:nvPicPr>
          <p:cNvPr id="48" name="Picture 2"/>
          <p:cNvPicPr>
            <a:picLocks noChangeAspect="1" noChangeArrowheads="1"/>
          </p:cNvPicPr>
          <p:nvPr/>
        </p:nvPicPr>
        <p:blipFill>
          <a:blip r:embed="rId11"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sp>
        <p:nvSpPr>
          <p:cNvPr id="3" name="TextBox 2"/>
          <p:cNvSpPr txBox="1"/>
          <p:nvPr/>
        </p:nvSpPr>
        <p:spPr>
          <a:xfrm>
            <a:off x="4879916" y="1593604"/>
            <a:ext cx="4080681" cy="954107"/>
          </a:xfrm>
          <a:prstGeom prst="rect">
            <a:avLst/>
          </a:prstGeom>
          <a:noFill/>
        </p:spPr>
        <p:txBody>
          <a:bodyPr wrap="square" rtlCol="0">
            <a:spAutoFit/>
          </a:bodyPr>
          <a:lstStyle/>
          <a:p>
            <a:r>
              <a:rPr lang="en-US" dirty="0"/>
              <a:t>Kinetic energy dissipated per residence time</a:t>
            </a:r>
          </a:p>
        </p:txBody>
      </p:sp>
      <p:sp>
        <p:nvSpPr>
          <p:cNvPr id="39" name="TextBox 38"/>
          <p:cNvSpPr txBox="1"/>
          <p:nvPr/>
        </p:nvSpPr>
        <p:spPr>
          <a:xfrm>
            <a:off x="4815851" y="2613183"/>
            <a:ext cx="1730606" cy="523220"/>
          </a:xfrm>
          <a:prstGeom prst="rect">
            <a:avLst/>
          </a:prstGeom>
          <a:noFill/>
        </p:spPr>
        <p:txBody>
          <a:bodyPr wrap="square" rtlCol="0">
            <a:spAutoFit/>
          </a:bodyPr>
          <a:lstStyle/>
          <a:p>
            <a:r>
              <a:rPr lang="en-US" dirty="0"/>
              <a:t>Continuity</a:t>
            </a:r>
          </a:p>
        </p:txBody>
      </p:sp>
      <p:sp>
        <p:nvSpPr>
          <p:cNvPr id="10" name="Freeform 9"/>
          <p:cNvSpPr/>
          <p:nvPr/>
        </p:nvSpPr>
        <p:spPr>
          <a:xfrm>
            <a:off x="1847542" y="2786993"/>
            <a:ext cx="1760530" cy="858820"/>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748522 w 1748522"/>
              <a:gd name="connsiteY0" fmla="*/ 640543 h 640543"/>
              <a:gd name="connsiteX1" fmla="*/ 0 w 1748522"/>
              <a:gd name="connsiteY1" fmla="*/ 0 h 640543"/>
              <a:gd name="connsiteX0" fmla="*/ 1748522 w 1748522"/>
              <a:gd name="connsiteY0" fmla="*/ 713882 h 713882"/>
              <a:gd name="connsiteX1" fmla="*/ 0 w 1748522"/>
              <a:gd name="connsiteY1" fmla="*/ 73339 h 713882"/>
              <a:gd name="connsiteX0" fmla="*/ 1238486 w 1238486"/>
              <a:gd name="connsiteY0" fmla="*/ 516825 h 516825"/>
              <a:gd name="connsiteX1" fmla="*/ 0 w 1238486"/>
              <a:gd name="connsiteY1" fmla="*/ 94295 h 516825"/>
              <a:gd name="connsiteX0" fmla="*/ 1238486 w 1238486"/>
              <a:gd name="connsiteY0" fmla="*/ 422530 h 422530"/>
              <a:gd name="connsiteX1" fmla="*/ 0 w 1238486"/>
              <a:gd name="connsiteY1" fmla="*/ 0 h 422530"/>
              <a:gd name="connsiteX0" fmla="*/ 1245473 w 1245473"/>
              <a:gd name="connsiteY0" fmla="*/ 347782 h 347782"/>
              <a:gd name="connsiteX1" fmla="*/ 0 w 1245473"/>
              <a:gd name="connsiteY1" fmla="*/ 0 h 347782"/>
              <a:gd name="connsiteX0" fmla="*/ 1216840 w 1216840"/>
              <a:gd name="connsiteY0" fmla="*/ 429252 h 429252"/>
              <a:gd name="connsiteX1" fmla="*/ 0 w 1216840"/>
              <a:gd name="connsiteY1" fmla="*/ 0 h 429252"/>
              <a:gd name="connsiteX0" fmla="*/ 1251200 w 1251200"/>
              <a:gd name="connsiteY0" fmla="*/ 404811 h 404811"/>
              <a:gd name="connsiteX1" fmla="*/ 0 w 1251200"/>
              <a:gd name="connsiteY1" fmla="*/ 0 h 404811"/>
              <a:gd name="connsiteX0" fmla="*/ 1251200 w 1251200"/>
              <a:gd name="connsiteY0" fmla="*/ 431908 h 431908"/>
              <a:gd name="connsiteX1" fmla="*/ 0 w 1251200"/>
              <a:gd name="connsiteY1" fmla="*/ 27097 h 431908"/>
            </a:gdLst>
            <a:ahLst/>
            <a:cxnLst>
              <a:cxn ang="0">
                <a:pos x="connsiteX0" y="connsiteY0"/>
              </a:cxn>
              <a:cxn ang="0">
                <a:pos x="connsiteX1" y="connsiteY1"/>
              </a:cxn>
            </a:cxnLst>
            <a:rect l="l" t="t" r="r" b="b"/>
            <a:pathLst>
              <a:path w="1251200" h="431908">
                <a:moveTo>
                  <a:pt x="1251200" y="431908"/>
                </a:moveTo>
                <a:cubicBezTo>
                  <a:pt x="787135" y="220470"/>
                  <a:pt x="111306" y="-94525"/>
                  <a:pt x="0" y="27097"/>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flipV="1">
            <a:off x="420130" y="1580634"/>
            <a:ext cx="2875005" cy="536490"/>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051222 w 2051222"/>
              <a:gd name="connsiteY0" fmla="*/ 61308 h 486366"/>
              <a:gd name="connsiteX1" fmla="*/ 543697 w 2051222"/>
              <a:gd name="connsiteY1" fmla="*/ 486033 h 486366"/>
              <a:gd name="connsiteX2" fmla="*/ 0 w 2051222"/>
              <a:gd name="connsiteY2" fmla="*/ 0 h 486366"/>
              <a:gd name="connsiteX0" fmla="*/ 2051222 w 2051222"/>
              <a:gd name="connsiteY0" fmla="*/ 61308 h 339415"/>
              <a:gd name="connsiteX1" fmla="*/ 551935 w 2051222"/>
              <a:gd name="connsiteY1" fmla="*/ 338543 h 339415"/>
              <a:gd name="connsiteX2" fmla="*/ 0 w 2051222"/>
              <a:gd name="connsiteY2" fmla="*/ 0 h 339415"/>
            </a:gdLst>
            <a:ahLst/>
            <a:cxnLst>
              <a:cxn ang="0">
                <a:pos x="connsiteX0" y="connsiteY0"/>
              </a:cxn>
              <a:cxn ang="0">
                <a:pos x="connsiteX1" y="connsiteY1"/>
              </a:cxn>
              <a:cxn ang="0">
                <a:pos x="connsiteX2" y="connsiteY2"/>
              </a:cxn>
            </a:cxnLst>
            <a:rect l="l" t="t" r="r" b="b"/>
            <a:pathLst>
              <a:path w="2051222" h="339415">
                <a:moveTo>
                  <a:pt x="2051222" y="61308"/>
                </a:moveTo>
                <a:cubicBezTo>
                  <a:pt x="1125151" y="270000"/>
                  <a:pt x="893805" y="348761"/>
                  <a:pt x="551935" y="338543"/>
                </a:cubicBezTo>
                <a:cubicBezTo>
                  <a:pt x="210065" y="328325"/>
                  <a:pt x="32265" y="236151"/>
                  <a:pt x="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p:cNvSpPr txBox="1"/>
              <p:nvPr/>
            </p:nvSpPr>
            <p:spPr>
              <a:xfrm>
                <a:off x="3341464" y="4357427"/>
                <a:ext cx="5748158" cy="1015663"/>
              </a:xfrm>
              <a:prstGeom prst="rect">
                <a:avLst/>
              </a:prstGeom>
              <a:noFill/>
            </p:spPr>
            <p:txBody>
              <a:bodyPr wrap="square" rtlCol="0">
                <a:spAutoFit/>
              </a:bodyPr>
              <a:lstStyle/>
              <a:p>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oMath>
                </a14:m>
                <a:r>
                  <a:rPr lang="en-US" sz="2000" dirty="0"/>
                  <a:t> is height of one expansion zone. Could be the depth of </a:t>
                </a:r>
                <a:r>
                  <a:rPr lang="en-US" sz="2000" dirty="0" smtClean="0"/>
                  <a:t>water at the end of the flocculator </a:t>
                </a:r>
                <a:r>
                  <a:rPr lang="en-US" sz="2000" dirty="0"/>
                  <a:t>if the only expansion is from the 180 degree bend</a:t>
                </a:r>
              </a:p>
            </p:txBody>
          </p:sp>
        </mc:Choice>
        <mc:Fallback xmlns="">
          <p:sp>
            <p:nvSpPr>
              <p:cNvPr id="12" name="TextBox 11"/>
              <p:cNvSpPr txBox="1">
                <a:spLocks noRot="1" noChangeAspect="1" noMove="1" noResize="1" noEditPoints="1" noAdjustHandles="1" noChangeArrowheads="1" noChangeShapeType="1" noTextEdit="1"/>
              </p:cNvSpPr>
              <p:nvPr/>
            </p:nvSpPr>
            <p:spPr>
              <a:xfrm>
                <a:off x="3341464" y="4357427"/>
                <a:ext cx="5748158" cy="1015663"/>
              </a:xfrm>
              <a:prstGeom prst="rect">
                <a:avLst/>
              </a:prstGeom>
              <a:blipFill>
                <a:blip r:embed="rId12"/>
                <a:stretch>
                  <a:fillRect l="-1060" t="-3614" b="-10241"/>
                </a:stretch>
              </a:blipFill>
            </p:spPr>
            <p:txBody>
              <a:bodyPr/>
              <a:lstStyle/>
              <a:p>
                <a:r>
                  <a:rPr lang="en-US">
                    <a:noFill/>
                  </a:rPr>
                  <a:t> </a:t>
                </a:r>
              </a:p>
            </p:txBody>
          </p:sp>
        </mc:Fallback>
      </mc:AlternateContent>
      <p:sp>
        <p:nvSpPr>
          <p:cNvPr id="13" name="TextBox 12"/>
          <p:cNvSpPr txBox="1"/>
          <p:nvPr/>
        </p:nvSpPr>
        <p:spPr>
          <a:xfrm>
            <a:off x="1785441" y="5741773"/>
            <a:ext cx="7175156" cy="954107"/>
          </a:xfrm>
          <a:prstGeom prst="rect">
            <a:avLst/>
          </a:prstGeom>
          <a:noFill/>
        </p:spPr>
        <p:txBody>
          <a:bodyPr wrap="square" rtlCol="0">
            <a:spAutoFit/>
          </a:bodyPr>
          <a:lstStyle/>
          <a:p>
            <a:r>
              <a:rPr lang="en-US" dirty="0"/>
              <a:t>This is our general equation relating velocity gradient to reactor geometry</a:t>
            </a:r>
          </a:p>
        </p:txBody>
      </p:sp>
      <p:sp>
        <p:nvSpPr>
          <p:cNvPr id="26" name="Freeform 25"/>
          <p:cNvSpPr/>
          <p:nvPr/>
        </p:nvSpPr>
        <p:spPr>
          <a:xfrm>
            <a:off x="152467" y="3295135"/>
            <a:ext cx="1753508" cy="2769516"/>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5 w 1280365"/>
              <a:gd name="connsiteY0" fmla="*/ 1272874 h 1272874"/>
              <a:gd name="connsiteX1" fmla="*/ 0 w 1280365"/>
              <a:gd name="connsiteY1" fmla="*/ 0 h 1272874"/>
              <a:gd name="connsiteX0" fmla="*/ 1300972 w 1300972"/>
              <a:gd name="connsiteY0" fmla="*/ 1272874 h 1272874"/>
              <a:gd name="connsiteX1" fmla="*/ 20607 w 1300972"/>
              <a:gd name="connsiteY1" fmla="*/ 0 h 1272874"/>
              <a:gd name="connsiteX0" fmla="*/ 1509873 w 1509873"/>
              <a:gd name="connsiteY0" fmla="*/ 1272874 h 1272874"/>
              <a:gd name="connsiteX1" fmla="*/ 0 w 1509873"/>
              <a:gd name="connsiteY1" fmla="*/ 907709 h 1272874"/>
              <a:gd name="connsiteX2" fmla="*/ 229508 w 1509873"/>
              <a:gd name="connsiteY2" fmla="*/ 0 h 1272874"/>
              <a:gd name="connsiteX0" fmla="*/ 1578009 w 1578009"/>
              <a:gd name="connsiteY0" fmla="*/ 1272874 h 1272874"/>
              <a:gd name="connsiteX1" fmla="*/ 68136 w 1578009"/>
              <a:gd name="connsiteY1" fmla="*/ 907709 h 1272874"/>
              <a:gd name="connsiteX2" fmla="*/ 297644 w 1578009"/>
              <a:gd name="connsiteY2" fmla="*/ 0 h 1272874"/>
              <a:gd name="connsiteX0" fmla="*/ 1511678 w 1511678"/>
              <a:gd name="connsiteY0" fmla="*/ 1272874 h 1272874"/>
              <a:gd name="connsiteX1" fmla="*/ 1805 w 1511678"/>
              <a:gd name="connsiteY1" fmla="*/ 907709 h 1272874"/>
              <a:gd name="connsiteX2" fmla="*/ 231313 w 1511678"/>
              <a:gd name="connsiteY2" fmla="*/ 0 h 1272874"/>
              <a:gd name="connsiteX0" fmla="*/ 1567070 w 1567070"/>
              <a:gd name="connsiteY0" fmla="*/ 1346757 h 1346757"/>
              <a:gd name="connsiteX1" fmla="*/ 57197 w 1567070"/>
              <a:gd name="connsiteY1" fmla="*/ 981592 h 1346757"/>
              <a:gd name="connsiteX2" fmla="*/ 394377 w 1567070"/>
              <a:gd name="connsiteY2" fmla="*/ 0 h 1346757"/>
              <a:gd name="connsiteX0" fmla="*/ 1603123 w 1603123"/>
              <a:gd name="connsiteY0" fmla="*/ 1346757 h 1346757"/>
              <a:gd name="connsiteX1" fmla="*/ 93250 w 1603123"/>
              <a:gd name="connsiteY1" fmla="*/ 981592 h 1346757"/>
              <a:gd name="connsiteX2" fmla="*/ 430430 w 1603123"/>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37711 w 1437711"/>
              <a:gd name="connsiteY0" fmla="*/ 1774225 h 1774225"/>
              <a:gd name="connsiteX1" fmla="*/ 116262 w 1437711"/>
              <a:gd name="connsiteY1" fmla="*/ 1488221 h 1774225"/>
              <a:gd name="connsiteX2" fmla="*/ 352501 w 1437711"/>
              <a:gd name="connsiteY2" fmla="*/ 0 h 1774225"/>
              <a:gd name="connsiteX0" fmla="*/ 1504065 w 1504065"/>
              <a:gd name="connsiteY0" fmla="*/ 1774225 h 1774225"/>
              <a:gd name="connsiteX1" fmla="*/ 88404 w 1504065"/>
              <a:gd name="connsiteY1" fmla="*/ 1113527 h 1774225"/>
              <a:gd name="connsiteX2" fmla="*/ 418855 w 1504065"/>
              <a:gd name="connsiteY2" fmla="*/ 0 h 1774225"/>
              <a:gd name="connsiteX0" fmla="*/ 1432430 w 1432430"/>
              <a:gd name="connsiteY0" fmla="*/ 1774225 h 1774225"/>
              <a:gd name="connsiteX1" fmla="*/ 16769 w 1432430"/>
              <a:gd name="connsiteY1" fmla="*/ 1113527 h 1774225"/>
              <a:gd name="connsiteX2" fmla="*/ 347220 w 1432430"/>
              <a:gd name="connsiteY2" fmla="*/ 0 h 1774225"/>
            </a:gdLst>
            <a:ahLst/>
            <a:cxnLst>
              <a:cxn ang="0">
                <a:pos x="connsiteX0" y="connsiteY0"/>
              </a:cxn>
              <a:cxn ang="0">
                <a:pos x="connsiteX1" y="connsiteY1"/>
              </a:cxn>
              <a:cxn ang="0">
                <a:pos x="connsiteX2" y="connsiteY2"/>
              </a:cxn>
            </a:cxnLst>
            <a:rect l="l" t="t" r="r" b="b"/>
            <a:pathLst>
              <a:path w="1432430" h="1774225">
                <a:moveTo>
                  <a:pt x="1432430" y="1774225"/>
                </a:moveTo>
                <a:cubicBezTo>
                  <a:pt x="1059654" y="1769656"/>
                  <a:pt x="36130" y="1593939"/>
                  <a:pt x="16769" y="1113527"/>
                </a:cubicBezTo>
                <a:cubicBezTo>
                  <a:pt x="-2592" y="633115"/>
                  <a:pt x="-73900" y="508730"/>
                  <a:pt x="34722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1905975" y="2368438"/>
            <a:ext cx="1519015" cy="390339"/>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6 w 1280366"/>
              <a:gd name="connsiteY0" fmla="*/ 101297 h 101297"/>
              <a:gd name="connsiteX1" fmla="*/ 0 w 1280366"/>
              <a:gd name="connsiteY1" fmla="*/ 0 h 101297"/>
            </a:gdLst>
            <a:ahLst/>
            <a:cxnLst>
              <a:cxn ang="0">
                <a:pos x="connsiteX0" y="connsiteY0"/>
              </a:cxn>
              <a:cxn ang="0">
                <a:pos x="connsiteX1" y="connsiteY1"/>
              </a:cxn>
            </a:cxnLst>
            <a:rect l="l" t="t" r="r" b="b"/>
            <a:pathLst>
              <a:path w="1280366" h="101297">
                <a:moveTo>
                  <a:pt x="1280366" y="101297"/>
                </a:moveTo>
                <a:lnTo>
                  <a:pt x="0" y="0"/>
                </a:ln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797108" y="3422152"/>
            <a:ext cx="1749349" cy="646331"/>
          </a:xfrm>
          <a:prstGeom prst="rect">
            <a:avLst/>
          </a:prstGeom>
          <a:noFill/>
        </p:spPr>
        <p:txBody>
          <a:bodyPr wrap="square" rtlCol="0">
            <a:spAutoFit/>
          </a:bodyPr>
          <a:lstStyle/>
          <a:p>
            <a:r>
              <a:rPr lang="en-US" sz="1800" dirty="0"/>
              <a:t>Rectangular geometry</a:t>
            </a:r>
          </a:p>
        </p:txBody>
      </p:sp>
      <p:pic>
        <p:nvPicPr>
          <p:cNvPr id="2" name="Picture 1"/>
          <p:cNvPicPr>
            <a:picLocks noChangeAspect="1"/>
          </p:cNvPicPr>
          <p:nvPr>
            <p:custDataLst>
              <p:tags r:id="rId1"/>
            </p:custDataLst>
          </p:nvPr>
        </p:nvPicPr>
        <p:blipFill>
          <a:blip r:embed="rId13">
            <a:extLst>
              <a:ext uri="{28A0092B-C50C-407E-A947-70E740481C1C}">
                <a14:useLocalDpi xmlns:a14="http://schemas.microsoft.com/office/drawing/2010/main" val="0"/>
              </a:ext>
            </a:extLst>
          </a:blip>
          <a:stretch>
            <a:fillRect/>
          </a:stretch>
        </p:blipFill>
        <p:spPr>
          <a:xfrm>
            <a:off x="3385572" y="1838419"/>
            <a:ext cx="1287315" cy="347428"/>
          </a:xfrm>
          <a:prstGeom prst="rect">
            <a:avLst/>
          </a:prstGeom>
        </p:spPr>
      </p:pic>
      <p:pic>
        <p:nvPicPr>
          <p:cNvPr id="9" name="Picture 8"/>
          <p:cNvPicPr>
            <a:picLocks noChangeAspect="1"/>
          </p:cNvPicPr>
          <p:nvPr>
            <p:custDataLst>
              <p:tags r:id="rId2"/>
            </p:custDataLst>
          </p:nvPr>
        </p:nvPicPr>
        <p:blipFill>
          <a:blip r:embed="rId14">
            <a:extLst>
              <a:ext uri="{28A0092B-C50C-407E-A947-70E740481C1C}">
                <a14:useLocalDpi xmlns:a14="http://schemas.microsoft.com/office/drawing/2010/main" val="0"/>
              </a:ext>
            </a:extLst>
          </a:blip>
          <a:stretch>
            <a:fillRect/>
          </a:stretch>
        </p:blipFill>
        <p:spPr>
          <a:xfrm>
            <a:off x="371509" y="1933063"/>
            <a:ext cx="1326492" cy="610950"/>
          </a:xfrm>
          <a:prstGeom prst="rect">
            <a:avLst/>
          </a:prstGeom>
        </p:spPr>
      </p:pic>
      <p:pic>
        <p:nvPicPr>
          <p:cNvPr id="21" name="Picture 20">
            <a:extLst>
              <a:ext uri="{FF2B5EF4-FFF2-40B4-BE49-F238E27FC236}">
                <a16:creationId xmlns:a16="http://schemas.microsoft.com/office/drawing/2014/main" id="{C8856CDA-9B13-4EA3-8771-A3BE0D9A1254}"/>
              </a:ext>
            </a:extLst>
          </p:cNvPr>
          <p:cNvPicPr>
            <a:picLocks noChangeAspect="1"/>
          </p:cNvPicPr>
          <p:nvPr>
            <p:custDataLst>
              <p:tags r:id="rId3"/>
            </p:custDataLst>
          </p:nvPr>
        </p:nvPicPr>
        <p:blipFill>
          <a:blip r:embed="rId15"/>
          <a:stretch>
            <a:fillRect/>
          </a:stretch>
        </p:blipFill>
        <p:spPr>
          <a:xfrm>
            <a:off x="3472785" y="2456713"/>
            <a:ext cx="965485" cy="630857"/>
          </a:xfrm>
          <a:prstGeom prst="rect">
            <a:avLst/>
          </a:prstGeom>
        </p:spPr>
      </p:pic>
      <p:pic>
        <p:nvPicPr>
          <p:cNvPr id="11" name="Picture 10"/>
          <p:cNvPicPr>
            <a:picLocks noChangeAspect="1"/>
          </p:cNvPicPr>
          <p:nvPr>
            <p:custDataLst>
              <p:tags r:id="rId4"/>
            </p:custDataLst>
          </p:nvPr>
        </p:nvPicPr>
        <p:blipFill>
          <a:blip r:embed="rId16">
            <a:extLst>
              <a:ext uri="{28A0092B-C50C-407E-A947-70E740481C1C}">
                <a14:useLocalDpi xmlns:a14="http://schemas.microsoft.com/office/drawing/2010/main" val="0"/>
              </a:ext>
            </a:extLst>
          </a:blip>
          <a:stretch>
            <a:fillRect/>
          </a:stretch>
        </p:blipFill>
        <p:spPr>
          <a:xfrm>
            <a:off x="403630" y="2890169"/>
            <a:ext cx="1659125" cy="638877"/>
          </a:xfrm>
          <a:prstGeom prst="rect">
            <a:avLst/>
          </a:prstGeom>
        </p:spPr>
      </p:pic>
      <p:pic>
        <p:nvPicPr>
          <p:cNvPr id="23" name="Picture 22">
            <a:extLst>
              <a:ext uri="{FF2B5EF4-FFF2-40B4-BE49-F238E27FC236}">
                <a16:creationId xmlns:a16="http://schemas.microsoft.com/office/drawing/2014/main" id="{2392F145-8439-4F38-B8F3-DE50BCD95864}"/>
              </a:ext>
            </a:extLst>
          </p:cNvPr>
          <p:cNvPicPr>
            <a:picLocks noChangeAspect="1"/>
          </p:cNvPicPr>
          <p:nvPr>
            <p:custDataLst>
              <p:tags r:id="rId5"/>
            </p:custDataLst>
          </p:nvPr>
        </p:nvPicPr>
        <p:blipFill>
          <a:blip r:embed="rId17"/>
          <a:stretch>
            <a:fillRect/>
          </a:stretch>
        </p:blipFill>
        <p:spPr>
          <a:xfrm>
            <a:off x="3634136" y="3430516"/>
            <a:ext cx="1203200" cy="634515"/>
          </a:xfrm>
          <a:prstGeom prst="rect">
            <a:avLst/>
          </a:prstGeom>
        </p:spPr>
      </p:pic>
      <p:pic>
        <p:nvPicPr>
          <p:cNvPr id="14" name="Picture 13"/>
          <p:cNvPicPr>
            <a:picLocks noChangeAspect="1"/>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469621" y="3862714"/>
            <a:ext cx="2461353" cy="657970"/>
          </a:xfrm>
          <a:prstGeom prst="rect">
            <a:avLst/>
          </a:prstGeom>
          <a:ln w="28575">
            <a:solidFill>
              <a:schemeClr val="bg2"/>
            </a:solidFill>
          </a:ln>
        </p:spPr>
      </p:pic>
      <p:pic>
        <p:nvPicPr>
          <p:cNvPr id="15" name="Picture 14"/>
          <p:cNvPicPr>
            <a:picLocks noChangeAspect="1"/>
          </p:cNvPicPr>
          <p:nvPr>
            <p:custDataLst>
              <p:tags r:id="rId7"/>
            </p:custDataLst>
          </p:nvPr>
        </p:nvPicPr>
        <p:blipFill>
          <a:blip r:embed="rId19">
            <a:extLst>
              <a:ext uri="{28A0092B-C50C-407E-A947-70E740481C1C}">
                <a14:useLocalDpi xmlns:a14="http://schemas.microsoft.com/office/drawing/2010/main" val="0"/>
              </a:ext>
            </a:extLst>
          </a:blip>
          <a:stretch>
            <a:fillRect/>
          </a:stretch>
        </p:blipFill>
        <p:spPr>
          <a:xfrm>
            <a:off x="469621" y="4786276"/>
            <a:ext cx="2554689" cy="703526"/>
          </a:xfrm>
          <a:prstGeom prst="rect">
            <a:avLst/>
          </a:prstGeom>
        </p:spPr>
      </p:pic>
    </p:spTree>
    <p:extLst>
      <p:ext uri="{BB962C8B-B14F-4D97-AF65-F5344CB8AC3E}">
        <p14:creationId xmlns:p14="http://schemas.microsoft.com/office/powerpoint/2010/main" val="664018649"/>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Solve for channel width to set constraints on viable solutions</a:t>
            </a:r>
          </a:p>
        </p:txBody>
      </p:sp>
      <p:sp>
        <p:nvSpPr>
          <p:cNvPr id="7" name="Freeform 6"/>
          <p:cNvSpPr/>
          <p:nvPr/>
        </p:nvSpPr>
        <p:spPr>
          <a:xfrm flipH="1">
            <a:off x="1359089" y="3104267"/>
            <a:ext cx="2622191" cy="713365"/>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8892763"/>
              <a:gd name="connsiteY0" fmla="*/ 0 h 713365"/>
              <a:gd name="connsiteX1" fmla="*/ 8892763 w 8892763"/>
              <a:gd name="connsiteY1" fmla="*/ 344695 h 713365"/>
            </a:gdLst>
            <a:ahLst/>
            <a:cxnLst>
              <a:cxn ang="0">
                <a:pos x="connsiteX0" y="connsiteY0"/>
              </a:cxn>
              <a:cxn ang="0">
                <a:pos x="connsiteX1" y="connsiteY1"/>
              </a:cxn>
            </a:cxnLst>
            <a:rect l="l" t="t" r="r" b="b"/>
            <a:pathLst>
              <a:path w="8892763" h="713365">
                <a:moveTo>
                  <a:pt x="0" y="0"/>
                </a:moveTo>
                <a:cubicBezTo>
                  <a:pt x="2283629" y="1109143"/>
                  <a:pt x="8124972" y="676955"/>
                  <a:pt x="8892763" y="344695"/>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4160107" y="3737821"/>
                <a:ext cx="4983893" cy="1200329"/>
              </a:xfrm>
              <a:prstGeom prst="rect">
                <a:avLst/>
              </a:prstGeom>
              <a:noFill/>
            </p:spPr>
            <p:txBody>
              <a:bodyPr wrap="square" rtlCol="0">
                <a:spAutoFit/>
              </a:bodyPr>
              <a:lstStyle/>
              <a:p>
                <a:r>
                  <a:rPr lang="en-US" sz="2400" dirty="0"/>
                  <a:t>This is the minimum channel width if we set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𝛱</m:t>
                        </m:r>
                      </m:e>
                      <m:sub>
                        <m:r>
                          <a:rPr lang="en-US" sz="2400" i="1">
                            <a:latin typeface="Cambria Math"/>
                          </a:rPr>
                          <m:t>𝐻𝑆</m:t>
                        </m:r>
                      </m:sub>
                    </m:sSub>
                  </m:oMath>
                </a14:m>
                <a:r>
                  <a:rPr lang="en-US" sz="2400" dirty="0"/>
                  <a:t> = 3 and set the expansion height to equal water depth </a:t>
                </a:r>
              </a:p>
            </p:txBody>
          </p:sp>
        </mc:Choice>
        <mc:Fallback xmlns="">
          <p:sp>
            <p:nvSpPr>
              <p:cNvPr id="8" name="TextBox 7"/>
              <p:cNvSpPr txBox="1">
                <a:spLocks noRot="1" noChangeAspect="1" noMove="1" noResize="1" noEditPoints="1" noAdjustHandles="1" noChangeArrowheads="1" noChangeShapeType="1" noTextEdit="1"/>
              </p:cNvSpPr>
              <p:nvPr/>
            </p:nvSpPr>
            <p:spPr>
              <a:xfrm>
                <a:off x="4160107" y="3737821"/>
                <a:ext cx="4983893" cy="1200329"/>
              </a:xfrm>
              <a:prstGeom prst="rect">
                <a:avLst/>
              </a:prstGeom>
              <a:blipFill>
                <a:blip r:embed="rId8"/>
                <a:stretch>
                  <a:fillRect l="-1834" t="-4061" b="-10660"/>
                </a:stretch>
              </a:blipFill>
            </p:spPr>
            <p:txBody>
              <a:bodyPr/>
              <a:lstStyle/>
              <a:p>
                <a:r>
                  <a:rPr lang="en-US">
                    <a:noFill/>
                  </a:rPr>
                  <a:t> </a:t>
                </a:r>
              </a:p>
            </p:txBody>
          </p:sp>
        </mc:Fallback>
      </mc:AlternateContent>
      <p:sp>
        <p:nvSpPr>
          <p:cNvPr id="3" name="TextBox 2"/>
          <p:cNvSpPr txBox="1"/>
          <p:nvPr/>
        </p:nvSpPr>
        <p:spPr>
          <a:xfrm>
            <a:off x="202301" y="5403803"/>
            <a:ext cx="5915278" cy="1323439"/>
          </a:xfrm>
          <a:prstGeom prst="rect">
            <a:avLst/>
          </a:prstGeom>
          <a:noFill/>
        </p:spPr>
        <p:txBody>
          <a:bodyPr wrap="square" rtlCol="0">
            <a:spAutoFit/>
          </a:bodyPr>
          <a:lstStyle/>
          <a:p>
            <a:r>
              <a:rPr lang="en-US" sz="2000" dirty="0"/>
              <a:t>As channel gets narrower the spacing between baffles gets larger.</a:t>
            </a:r>
          </a:p>
          <a:p>
            <a:r>
              <a:rPr lang="en-US" sz="2000" dirty="0"/>
              <a:t>Channels narrower than this would have barely any or negative baffle overlap! </a:t>
            </a:r>
          </a:p>
        </p:txBody>
      </p:sp>
      <p:sp>
        <p:nvSpPr>
          <p:cNvPr id="10" name="Rectangle 9"/>
          <p:cNvSpPr/>
          <p:nvPr/>
        </p:nvSpPr>
        <p:spPr>
          <a:xfrm>
            <a:off x="6287512" y="5413571"/>
            <a:ext cx="2767476" cy="1371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287512" y="5413571"/>
            <a:ext cx="461246" cy="1371600"/>
            <a:chOff x="6287512" y="5413571"/>
            <a:chExt cx="461246" cy="1371600"/>
          </a:xfrm>
        </p:grpSpPr>
        <p:cxnSp>
          <p:nvCxnSpPr>
            <p:cNvPr id="15" name="Straight Connector 14"/>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Connector 19"/>
          <p:cNvCxnSpPr/>
          <p:nvPr/>
        </p:nvCxnSpPr>
        <p:spPr>
          <a:xfrm>
            <a:off x="6752812"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6748758" y="5413572"/>
            <a:ext cx="461246" cy="1371600"/>
            <a:chOff x="6287512" y="5413571"/>
            <a:chExt cx="461246" cy="1371600"/>
          </a:xfrm>
        </p:grpSpPr>
        <p:cxnSp>
          <p:nvCxnSpPr>
            <p:cNvPr id="23" name="Straight Connector 2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7210004" y="5413573"/>
            <a:ext cx="461246" cy="1371600"/>
            <a:chOff x="6287512" y="5413571"/>
            <a:chExt cx="461246" cy="1371600"/>
          </a:xfrm>
        </p:grpSpPr>
        <p:cxnSp>
          <p:nvCxnSpPr>
            <p:cNvPr id="28" name="Straight Connector 2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7671250" y="5413574"/>
            <a:ext cx="461246" cy="1371600"/>
            <a:chOff x="6287512" y="5413571"/>
            <a:chExt cx="461246" cy="1371600"/>
          </a:xfrm>
        </p:grpSpPr>
        <p:cxnSp>
          <p:nvCxnSpPr>
            <p:cNvPr id="33" name="Straight Connector 3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8132496" y="5413575"/>
            <a:ext cx="461246" cy="1371600"/>
            <a:chOff x="6287512" y="5413571"/>
            <a:chExt cx="461246" cy="1371600"/>
          </a:xfrm>
        </p:grpSpPr>
        <p:cxnSp>
          <p:nvCxnSpPr>
            <p:cNvPr id="38" name="Straight Connector 3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8593742" y="5413576"/>
            <a:ext cx="461246" cy="1371600"/>
            <a:chOff x="6287512" y="5413571"/>
            <a:chExt cx="461246" cy="1371600"/>
          </a:xfrm>
        </p:grpSpPr>
        <p:cxnSp>
          <p:nvCxnSpPr>
            <p:cNvPr id="43" name="Straight Connector 4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7" name="Straight Connector 46"/>
          <p:cNvCxnSpPr/>
          <p:nvPr/>
        </p:nvCxnSpPr>
        <p:spPr>
          <a:xfrm>
            <a:off x="7671250"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589688"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210004" y="58707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132496" y="5859832"/>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9054988" y="584888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4" name="Freeform 53"/>
          <p:cNvSpPr/>
          <p:nvPr/>
        </p:nvSpPr>
        <p:spPr>
          <a:xfrm flipH="1">
            <a:off x="383750" y="3938019"/>
            <a:ext cx="3667550" cy="718788"/>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9308952"/>
              <a:gd name="connsiteY0" fmla="*/ 0 h 586433"/>
              <a:gd name="connsiteX1" fmla="*/ 9308952 w 9308952"/>
              <a:gd name="connsiteY1" fmla="*/ 32658 h 586433"/>
              <a:gd name="connsiteX0" fmla="*/ 0 w 9308952"/>
              <a:gd name="connsiteY0" fmla="*/ 21347 h 171461"/>
              <a:gd name="connsiteX1" fmla="*/ 9308952 w 9308952"/>
              <a:gd name="connsiteY1" fmla="*/ 54005 h 171461"/>
              <a:gd name="connsiteX0" fmla="*/ 0 w 12437939"/>
              <a:gd name="connsiteY0" fmla="*/ 9704 h 769761"/>
              <a:gd name="connsiteX1" fmla="*/ 12437939 w 12437939"/>
              <a:gd name="connsiteY1" fmla="*/ 709626 h 769761"/>
              <a:gd name="connsiteX0" fmla="*/ 0 w 12437939"/>
              <a:gd name="connsiteY0" fmla="*/ 18866 h 718788"/>
              <a:gd name="connsiteX1" fmla="*/ 12437939 w 12437939"/>
              <a:gd name="connsiteY1" fmla="*/ 718788 h 718788"/>
            </a:gdLst>
            <a:ahLst/>
            <a:cxnLst>
              <a:cxn ang="0">
                <a:pos x="connsiteX0" y="connsiteY0"/>
              </a:cxn>
              <a:cxn ang="0">
                <a:pos x="connsiteX1" y="connsiteY1"/>
              </a:cxn>
            </a:cxnLst>
            <a:rect l="l" t="t" r="r" b="b"/>
            <a:pathLst>
              <a:path w="12437939" h="718788">
                <a:moveTo>
                  <a:pt x="0" y="18866"/>
                </a:moveTo>
                <a:cubicBezTo>
                  <a:pt x="3903998" y="-107666"/>
                  <a:pt x="12424455" y="433210"/>
                  <a:pt x="12437939" y="718788"/>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6478851" y="4949090"/>
            <a:ext cx="2345514" cy="523220"/>
          </a:xfrm>
          <a:prstGeom prst="rect">
            <a:avLst/>
          </a:prstGeom>
          <a:noFill/>
        </p:spPr>
        <p:txBody>
          <a:bodyPr wrap="none" rtlCol="0">
            <a:spAutoFit/>
          </a:bodyPr>
          <a:lstStyle/>
          <a:p>
            <a:r>
              <a:rPr lang="en-US" dirty="0"/>
              <a:t>Elevation view</a:t>
            </a:r>
          </a:p>
        </p:txBody>
      </p:sp>
      <p:pic>
        <p:nvPicPr>
          <p:cNvPr id="12" name="Picture 11"/>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563794" y="1709885"/>
            <a:ext cx="2982400" cy="797256"/>
          </a:xfrm>
          <a:prstGeom prst="rect">
            <a:avLst/>
          </a:prstGeom>
        </p:spPr>
      </p:pic>
      <p:pic>
        <p:nvPicPr>
          <p:cNvPr id="13" name="Picture 12"/>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569158" y="2734904"/>
            <a:ext cx="2602148" cy="724293"/>
          </a:xfrm>
          <a:prstGeom prst="rect">
            <a:avLst/>
          </a:prstGeom>
        </p:spPr>
      </p:pic>
      <p:pic>
        <p:nvPicPr>
          <p:cNvPr id="14" name="Picture 13">
            <a:extLst>
              <a:ext uri="{FF2B5EF4-FFF2-40B4-BE49-F238E27FC236}">
                <a16:creationId xmlns:a16="http://schemas.microsoft.com/office/drawing/2014/main" id="{78908FDF-E50A-48D8-B2C3-EB9CB25989F4}"/>
              </a:ext>
            </a:extLst>
          </p:cNvPr>
          <p:cNvPicPr>
            <a:picLocks noChangeAspect="1"/>
          </p:cNvPicPr>
          <p:nvPr>
            <p:custDataLst>
              <p:tags r:id="rId3"/>
            </p:custDataLst>
          </p:nvPr>
        </p:nvPicPr>
        <p:blipFill>
          <a:blip r:embed="rId11"/>
          <a:stretch>
            <a:fillRect/>
          </a:stretch>
        </p:blipFill>
        <p:spPr>
          <a:xfrm>
            <a:off x="4020655" y="2710813"/>
            <a:ext cx="1250743" cy="667428"/>
          </a:xfrm>
          <a:prstGeom prst="rect">
            <a:avLst/>
          </a:prstGeom>
        </p:spPr>
      </p:pic>
      <p:pic>
        <p:nvPicPr>
          <p:cNvPr id="19" name="Picture 18"/>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201799" y="4428551"/>
            <a:ext cx="3884199" cy="797816"/>
          </a:xfrm>
          <a:prstGeom prst="rect">
            <a:avLst/>
          </a:prstGeom>
        </p:spPr>
      </p:pic>
      <p:pic>
        <p:nvPicPr>
          <p:cNvPr id="57" name="Picture 56">
            <a:extLst>
              <a:ext uri="{FF2B5EF4-FFF2-40B4-BE49-F238E27FC236}">
                <a16:creationId xmlns:a16="http://schemas.microsoft.com/office/drawing/2014/main" id="{10637E0D-4C59-4D36-B27B-600927FCF15A}"/>
              </a:ext>
            </a:extLst>
          </p:cNvPr>
          <p:cNvPicPr>
            <a:picLocks noChangeAspect="1"/>
          </p:cNvPicPr>
          <p:nvPr>
            <p:custDataLst>
              <p:tags r:id="rId5"/>
            </p:custDataLst>
          </p:nvPr>
        </p:nvPicPr>
        <p:blipFill>
          <a:blip r:embed="rId13"/>
          <a:stretch>
            <a:fillRect/>
          </a:stretch>
        </p:blipFill>
        <p:spPr>
          <a:xfrm>
            <a:off x="6062160" y="3026319"/>
            <a:ext cx="1589029" cy="261486"/>
          </a:xfrm>
          <a:prstGeom prst="rect">
            <a:avLst/>
          </a:prstGeom>
        </p:spPr>
      </p:pic>
    </p:spTree>
    <p:extLst>
      <p:ext uri="{BB962C8B-B14F-4D97-AF65-F5344CB8AC3E}">
        <p14:creationId xmlns:p14="http://schemas.microsoft.com/office/powerpoint/2010/main" val="332620783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Overview</a:t>
            </a:r>
            <a:endParaRPr lang="en-US" dirty="0"/>
          </a:p>
        </p:txBody>
      </p:sp>
      <p:sp>
        <p:nvSpPr>
          <p:cNvPr id="32771" name="Rectangle 3"/>
          <p:cNvSpPr>
            <a:spLocks noGrp="1" noChangeArrowheads="1"/>
          </p:cNvSpPr>
          <p:nvPr>
            <p:ph idx="1"/>
          </p:nvPr>
        </p:nvSpPr>
        <p:spPr>
          <a:xfrm>
            <a:off x="457200" y="1600200"/>
            <a:ext cx="6911163" cy="4525963"/>
          </a:xfrm>
        </p:spPr>
        <p:txBody>
          <a:bodyPr/>
          <a:lstStyle/>
          <a:p>
            <a:r>
              <a:rPr lang="en-US" sz="2800" dirty="0"/>
              <a:t>Analysis of hydraulic flocculators</a:t>
            </a:r>
          </a:p>
          <a:p>
            <a:pPr lvl="1"/>
            <a:r>
              <a:rPr lang="en-US" sz="2400" i="1" dirty="0"/>
              <a:t>Vena </a:t>
            </a:r>
            <a:r>
              <a:rPr lang="en-US" sz="2400" i="1" dirty="0" err="1"/>
              <a:t>contracta</a:t>
            </a:r>
            <a:endParaRPr lang="en-US" sz="2400" i="1" dirty="0"/>
          </a:p>
          <a:p>
            <a:pPr lvl="1"/>
            <a:r>
              <a:rPr lang="en-US" sz="2400" dirty="0"/>
              <a:t>Head loss per bend</a:t>
            </a:r>
          </a:p>
          <a:p>
            <a:pPr lvl="1"/>
            <a:r>
              <a:rPr lang="en-US" sz="2400" dirty="0" smtClean="0"/>
              <a:t>Design for energy efficiency</a:t>
            </a:r>
            <a:endParaRPr lang="en-US" sz="2400" dirty="0"/>
          </a:p>
          <a:p>
            <a:r>
              <a:rPr lang="en-US" sz="2800" dirty="0"/>
              <a:t>Flocculator </a:t>
            </a:r>
            <a:r>
              <a:rPr lang="en-US" sz="2800" dirty="0" smtClean="0"/>
              <a:t>Design (top-down, bottom-up)</a:t>
            </a:r>
            <a:endParaRPr lang="en-US" sz="2800" dirty="0"/>
          </a:p>
          <a:p>
            <a:pPr lvl="1"/>
            <a:r>
              <a:rPr lang="en-US" sz="2400" dirty="0"/>
              <a:t>Head loss, collision potential, residence time</a:t>
            </a:r>
          </a:p>
          <a:p>
            <a:pPr lvl="1"/>
            <a:r>
              <a:rPr lang="en-US" sz="2400" dirty="0"/>
              <a:t>Geometry of a baffle space to obtain desired energy dissipation </a:t>
            </a:r>
            <a:r>
              <a:rPr lang="en-US" sz="2400" dirty="0" smtClean="0"/>
              <a:t>rate</a:t>
            </a:r>
          </a:p>
          <a:p>
            <a:r>
              <a:rPr lang="en-US" sz="2800" dirty="0" smtClean="0"/>
              <a:t>Reflections</a:t>
            </a:r>
            <a:endParaRPr lang="en-US" sz="2800" dirty="0"/>
          </a:p>
          <a:p>
            <a:pPr lvl="1"/>
            <a:endParaRPr lang="en-US" sz="2400" dirty="0"/>
          </a:p>
          <a:p>
            <a:pPr lvl="1"/>
            <a:endParaRPr lang="en-US" sz="2400" dirty="0"/>
          </a:p>
        </p:txBody>
      </p:sp>
      <p:pic>
        <p:nvPicPr>
          <p:cNvPr id="35" name="Picture 59"/>
          <p:cNvPicPr>
            <a:picLocks noChangeAspect="1" noChangeArrowheads="1"/>
          </p:cNvPicPr>
          <p:nvPr/>
        </p:nvPicPr>
        <p:blipFill>
          <a:blip r:embed="rId3" cstate="screen"/>
          <a:srcRect/>
          <a:stretch>
            <a:fillRect/>
          </a:stretch>
        </p:blipFill>
        <p:spPr bwMode="auto">
          <a:xfrm>
            <a:off x="7505553" y="1885021"/>
            <a:ext cx="375853" cy="1520992"/>
          </a:xfrm>
          <a:prstGeom prst="rect">
            <a:avLst/>
          </a:prstGeom>
          <a:noFill/>
          <a:ln w="1">
            <a:noFill/>
            <a:miter lim="800000"/>
            <a:headEnd/>
            <a:tailEnd/>
          </a:ln>
        </p:spPr>
      </p:pic>
      <p:pic>
        <p:nvPicPr>
          <p:cNvPr id="22077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82048" y="2645517"/>
            <a:ext cx="568437" cy="1704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5" cstate="print">
            <a:clrChange>
              <a:clrFrom>
                <a:srgbClr val="212830"/>
              </a:clrFrom>
              <a:clrTo>
                <a:srgbClr val="212830">
                  <a:alpha val="0"/>
                </a:srgbClr>
              </a:clrTo>
            </a:clrChange>
            <a:lum bright="10000"/>
          </a:blip>
          <a:srcRect/>
          <a:stretch>
            <a:fillRect/>
          </a:stretch>
        </p:blipFill>
        <p:spPr bwMode="auto">
          <a:xfrm rot="4807771">
            <a:off x="7102031" y="4913344"/>
            <a:ext cx="2496836" cy="1399184"/>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3"/>
          <p:cNvSpPr>
            <a:spLocks noGrp="1" noChangeArrowheads="1"/>
          </p:cNvSpPr>
          <p:nvPr>
            <p:ph type="body" sz="quarter" idx="4294967295"/>
          </p:nvPr>
        </p:nvSpPr>
        <p:spPr>
          <a:xfrm>
            <a:off x="285751" y="1752600"/>
            <a:ext cx="8110104" cy="3998913"/>
          </a:xfrm>
        </p:spPr>
        <p:txBody>
          <a:bodyPr/>
          <a:lstStyle/>
          <a:p>
            <a:r>
              <a:rPr lang="en-US" dirty="0"/>
              <a:t>This design was first used at the plant in San Juan </a:t>
            </a:r>
            <a:r>
              <a:rPr lang="en-US" dirty="0" err="1"/>
              <a:t>Guarita</a:t>
            </a:r>
            <a:r>
              <a:rPr lang="en-US" dirty="0"/>
              <a:t> i</a:t>
            </a:r>
            <a:r>
              <a:rPr lang="en-US" dirty="0" smtClean="0"/>
              <a:t>n </a:t>
            </a:r>
            <a:r>
              <a:rPr lang="en-US" dirty="0"/>
              <a:t>western Honduras</a:t>
            </a:r>
          </a:p>
        </p:txBody>
      </p:sp>
      <p:sp>
        <p:nvSpPr>
          <p:cNvPr id="100354" name="Rectangle 2"/>
          <p:cNvSpPr>
            <a:spLocks noGrp="1" noChangeArrowheads="1"/>
          </p:cNvSpPr>
          <p:nvPr>
            <p:ph type="title"/>
          </p:nvPr>
        </p:nvSpPr>
        <p:spPr/>
        <p:txBody>
          <a:bodyPr/>
          <a:lstStyle/>
          <a:p>
            <a:r>
              <a:rPr lang="en-US" dirty="0"/>
              <a:t>Meet the target H</a:t>
            </a:r>
            <a:r>
              <a:rPr lang="en-US" baseline="-25000" dirty="0"/>
              <a:t>e</a:t>
            </a:r>
            <a:r>
              <a:rPr lang="en-US" dirty="0"/>
              <a:t>/S by decreasing the distance H between obstacles</a:t>
            </a:r>
          </a:p>
        </p:txBody>
      </p:sp>
      <p:pic>
        <p:nvPicPr>
          <p:cNvPr id="2260996" name="Picture 4" descr="https://lh3.googleusercontent.com/HlmEC5aYUENirNu36eZ4-MCUUn-cEB7qSrPuohwoZXTg8rlV9Nyc-FEHa_KlfuZYWkpp81giOInOkTWVIUJfgN3aJfKctxWxz9BMW5a5Oq_ADsfzU7kxqptfoSG7ObmmxJ3dSXiWm_UxY-oFF2HAMZJLpePKS2uDd9gZQqjntlYAJKjTQ5_PZHkeUQkrK1-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d7O4CEweNFG9tATOm5-ksz1xUqaxZ9aht3ar17D4HPGul4m726i1sg5qgKwocRguBrmql7_vMSjBeWJTZlnHqqzHQGczDkfTf1NaiZjlLiFnTbqz82WUkf_YZLDFtBKVrwSZgMmijIXGGaalFWucg=w936-h702-no"/>
          <p:cNvPicPr>
            <a:picLocks noChangeAspect="1" noChangeArrowheads="1"/>
          </p:cNvPicPr>
          <p:nvPr/>
        </p:nvPicPr>
        <p:blipFill rotWithShape="1">
          <a:blip r:embed="rId3">
            <a:extLst>
              <a:ext uri="{28A0092B-C50C-407E-A947-70E740481C1C}">
                <a14:useLocalDpi xmlns:a14="http://schemas.microsoft.com/office/drawing/2010/main" val="0"/>
              </a:ext>
            </a:extLst>
          </a:blip>
          <a:srcRect l="1141" t="29847" r="-3102" b="12030"/>
          <a:stretch/>
        </p:blipFill>
        <p:spPr bwMode="auto">
          <a:xfrm>
            <a:off x="174915" y="2798618"/>
            <a:ext cx="9099317" cy="3890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404510"/>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Minimum number of expansions per depth of flocculator (given W)</a:t>
            </a:r>
          </a:p>
        </p:txBody>
      </p:sp>
      <mc:AlternateContent xmlns:mc="http://schemas.openxmlformats.org/markup-compatibility/2006" xmlns:a14="http://schemas.microsoft.com/office/drawing/2010/main">
        <mc:Choice Requires="a14">
          <p:sp>
            <p:nvSpPr>
              <p:cNvPr id="3" name="TextBox 2"/>
              <p:cNvSpPr txBox="1"/>
              <p:nvPr/>
            </p:nvSpPr>
            <p:spPr>
              <a:xfrm>
                <a:off x="4469642" y="2888426"/>
                <a:ext cx="4469643" cy="1462388"/>
              </a:xfrm>
              <a:prstGeom prst="rect">
                <a:avLst/>
              </a:prstGeom>
              <a:noFill/>
            </p:spPr>
            <p:txBody>
              <a:bodyPr wrap="square" rtlCol="0">
                <a:spAutoFit/>
              </a:bodyPr>
              <a:lstStyle/>
              <a:p>
                <a:r>
                  <a:rPr lang="en-US" dirty="0"/>
                  <a:t>Solve for maximum distance between expansions, </a:t>
                </a:r>
                <a14:m>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b="0" i="1" smtClean="0">
                            <a:latin typeface="Cambria Math"/>
                          </a:rPr>
                          <m:t>𝑒</m:t>
                        </m:r>
                      </m:sub>
                    </m:sSub>
                  </m:oMath>
                </a14:m>
                <a:r>
                  <a:rPr lang="en-US" dirty="0"/>
                  <a:t>, using </a:t>
                </a:r>
                <a14:m>
                  <m:oMath xmlns:m="http://schemas.openxmlformats.org/officeDocument/2006/math">
                    <m:sSub>
                      <m:sSubPr>
                        <m:ctrlPr>
                          <a:rPr lang="en-US" i="1">
                            <a:latin typeface="Cambria Math" panose="02040503050406030204" pitchFamily="18" charset="0"/>
                          </a:rPr>
                        </m:ctrlPr>
                      </m:sSubPr>
                      <m:e>
                        <m:r>
                          <a:rPr lang="en-US" i="1">
                            <a:latin typeface="Cambria Math"/>
                          </a:rPr>
                          <m:t>𝛱</m:t>
                        </m:r>
                      </m:e>
                      <m:sub>
                        <m:r>
                          <a:rPr lang="en-US" i="1">
                            <a:latin typeface="Cambria Math"/>
                          </a:rPr>
                          <m:t>𝐻</m:t>
                        </m:r>
                        <m:sSub>
                          <m:sSubPr>
                            <m:ctrlPr>
                              <a:rPr lang="en-US" i="1">
                                <a:latin typeface="Cambria Math" panose="02040503050406030204" pitchFamily="18" charset="0"/>
                              </a:rPr>
                            </m:ctrlPr>
                          </m:sSubPr>
                          <m:e>
                            <m:r>
                              <a:rPr lang="en-US" i="1">
                                <a:latin typeface="Cambria Math"/>
                              </a:rPr>
                              <m:t>𝑆</m:t>
                            </m:r>
                          </m:e>
                          <m:sub>
                            <m:r>
                              <a:rPr lang="en-US" i="1">
                                <a:latin typeface="Cambria Math"/>
                              </a:rPr>
                              <m:t>𝑀𝑎𝑥</m:t>
                            </m:r>
                          </m:sub>
                        </m:sSub>
                      </m:sub>
                    </m:sSub>
                  </m:oMath>
                </a14:m>
                <a:r>
                  <a:rPr lang="en-US" dirty="0"/>
                  <a:t> = 6</a:t>
                </a:r>
              </a:p>
            </p:txBody>
          </p:sp>
        </mc:Choice>
        <mc:Fallback xmlns="">
          <p:sp>
            <p:nvSpPr>
              <p:cNvPr id="3" name="TextBox 2"/>
              <p:cNvSpPr txBox="1">
                <a:spLocks noRot="1" noChangeAspect="1" noMove="1" noResize="1" noEditPoints="1" noAdjustHandles="1" noChangeArrowheads="1" noChangeShapeType="1" noTextEdit="1"/>
              </p:cNvSpPr>
              <p:nvPr/>
            </p:nvSpPr>
            <p:spPr>
              <a:xfrm>
                <a:off x="4469642" y="2888426"/>
                <a:ext cx="4469643" cy="1462388"/>
              </a:xfrm>
              <a:prstGeom prst="rect">
                <a:avLst/>
              </a:prstGeom>
              <a:blipFill rotWithShape="1">
                <a:blip r:embed="rId7"/>
                <a:stretch>
                  <a:fillRect l="-2729" t="-4167" r="-546" b="-5417"/>
                </a:stretch>
              </a:blipFill>
            </p:spPr>
            <p:txBody>
              <a:bodyPr/>
              <a:lstStyle/>
              <a:p>
                <a:r>
                  <a:rPr lang="en-US">
                    <a:noFill/>
                  </a:rPr>
                  <a:t> </a:t>
                </a:r>
              </a:p>
            </p:txBody>
          </p:sp>
        </mc:Fallback>
      </mc:AlternateContent>
      <p:sp>
        <p:nvSpPr>
          <p:cNvPr id="9" name="TextBox 8"/>
          <p:cNvSpPr txBox="1"/>
          <p:nvPr/>
        </p:nvSpPr>
        <p:spPr>
          <a:xfrm>
            <a:off x="2729553" y="4453641"/>
            <a:ext cx="6209732" cy="954107"/>
          </a:xfrm>
          <a:prstGeom prst="rect">
            <a:avLst/>
          </a:prstGeom>
          <a:noFill/>
        </p:spPr>
        <p:txBody>
          <a:bodyPr wrap="square" rtlCol="0">
            <a:spAutoFit/>
          </a:bodyPr>
          <a:lstStyle/>
          <a:p>
            <a:r>
              <a:rPr lang="en-US" dirty="0"/>
              <a:t>Round </a:t>
            </a:r>
            <a:r>
              <a:rPr lang="en-US" b="1" dirty="0"/>
              <a:t>up</a:t>
            </a:r>
            <a:r>
              <a:rPr lang="en-US" dirty="0"/>
              <a:t> to get the minimum number of expansions per depth of the flocculator</a:t>
            </a:r>
          </a:p>
        </p:txBody>
      </p:sp>
      <p:sp>
        <p:nvSpPr>
          <p:cNvPr id="10" name="TextBox 9"/>
          <p:cNvSpPr txBox="1"/>
          <p:nvPr/>
        </p:nvSpPr>
        <p:spPr>
          <a:xfrm>
            <a:off x="6979298" y="1884784"/>
            <a:ext cx="1867819" cy="523220"/>
          </a:xfrm>
          <a:prstGeom prst="rect">
            <a:avLst/>
          </a:prstGeom>
          <a:noFill/>
        </p:spPr>
        <p:txBody>
          <a:bodyPr wrap="none" rtlCol="0">
            <a:spAutoFit/>
          </a:bodyPr>
          <a:lstStyle/>
          <a:p>
            <a:r>
              <a:rPr lang="en-US" dirty="0"/>
              <a:t>Eliminate S</a:t>
            </a:r>
          </a:p>
        </p:txBody>
      </p:sp>
      <p:pic>
        <p:nvPicPr>
          <p:cNvPr id="2228656" name="Picture 432" descr="http://designserver.cee.cornell.edu/Designs/EtFlocSedFi/7667/20Lps/EtFlocSedFiFloc_f.png"/>
          <p:cNvPicPr>
            <a:picLocks noChangeAspect="1" noChangeArrowheads="1"/>
          </p:cNvPicPr>
          <p:nvPr/>
        </p:nvPicPr>
        <p:blipFill rotWithShape="1">
          <a:blip r:embed="rId8">
            <a:extLst>
              <a:ext uri="{28A0092B-C50C-407E-A947-70E740481C1C}">
                <a14:useLocalDpi xmlns:a14="http://schemas.microsoft.com/office/drawing/2010/main" val="0"/>
              </a:ext>
            </a:extLst>
          </a:blip>
          <a:srcRect t="43096"/>
          <a:stretch/>
        </p:blipFill>
        <p:spPr bwMode="auto">
          <a:xfrm>
            <a:off x="3943634" y="5343011"/>
            <a:ext cx="3602107" cy="14502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98142C5-8515-440E-B2B6-38FC4A6E4EF8}"/>
              </a:ext>
            </a:extLst>
          </p:cNvPr>
          <p:cNvPicPr>
            <a:picLocks noChangeAspect="1"/>
          </p:cNvPicPr>
          <p:nvPr>
            <p:custDataLst>
              <p:tags r:id="rId1"/>
            </p:custDataLst>
          </p:nvPr>
        </p:nvPicPr>
        <p:blipFill>
          <a:blip r:embed="rId9"/>
          <a:stretch>
            <a:fillRect/>
          </a:stretch>
        </p:blipFill>
        <p:spPr>
          <a:xfrm>
            <a:off x="3401348" y="1909203"/>
            <a:ext cx="1435428" cy="625371"/>
          </a:xfrm>
          <a:prstGeom prst="rect">
            <a:avLst/>
          </a:prstGeom>
        </p:spPr>
      </p:pic>
      <p:pic>
        <p:nvPicPr>
          <p:cNvPr id="19" name="Picture 18">
            <a:extLst>
              <a:ext uri="{FF2B5EF4-FFF2-40B4-BE49-F238E27FC236}">
                <a16:creationId xmlns:a16="http://schemas.microsoft.com/office/drawing/2014/main" id="{4C12C420-32A2-49E9-8887-0FA5C75DE67F}"/>
              </a:ext>
            </a:extLst>
          </p:cNvPr>
          <p:cNvPicPr>
            <a:picLocks noChangeAspect="1"/>
          </p:cNvPicPr>
          <p:nvPr>
            <p:custDataLst>
              <p:tags r:id="rId2"/>
            </p:custDataLst>
          </p:nvPr>
        </p:nvPicPr>
        <p:blipFill>
          <a:blip r:embed="rId10"/>
          <a:stretch>
            <a:fillRect/>
          </a:stretch>
        </p:blipFill>
        <p:spPr>
          <a:xfrm>
            <a:off x="5300292" y="1822250"/>
            <a:ext cx="1702400" cy="696685"/>
          </a:xfrm>
          <a:prstGeom prst="rect">
            <a:avLst/>
          </a:prstGeom>
        </p:spPr>
      </p:pic>
      <p:pic>
        <p:nvPicPr>
          <p:cNvPr id="13" name="Picture 12"/>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115444" y="3050669"/>
            <a:ext cx="4317324" cy="923954"/>
          </a:xfrm>
          <a:prstGeom prst="rect">
            <a:avLst/>
          </a:prstGeom>
        </p:spPr>
      </p:pic>
      <p:pic>
        <p:nvPicPr>
          <p:cNvPr id="8" name="Picture 7">
            <a:extLst>
              <a:ext uri="{FF2B5EF4-FFF2-40B4-BE49-F238E27FC236}">
                <a16:creationId xmlns:a16="http://schemas.microsoft.com/office/drawing/2014/main" id="{B2EDC9F0-FA40-44CD-8C46-4D52C752604A}"/>
              </a:ext>
            </a:extLst>
          </p:cNvPr>
          <p:cNvPicPr>
            <a:picLocks noChangeAspect="1"/>
          </p:cNvPicPr>
          <p:nvPr>
            <p:custDataLst>
              <p:tags r:id="rId4"/>
            </p:custDataLst>
          </p:nvPr>
        </p:nvPicPr>
        <p:blipFill>
          <a:blip r:embed="rId12"/>
          <a:stretch>
            <a:fillRect/>
          </a:stretch>
        </p:blipFill>
        <p:spPr>
          <a:xfrm>
            <a:off x="265429" y="4970862"/>
            <a:ext cx="2095543" cy="696686"/>
          </a:xfrm>
          <a:prstGeom prst="rect">
            <a:avLst/>
          </a:prstGeom>
        </p:spPr>
      </p:pic>
      <p:sp>
        <p:nvSpPr>
          <p:cNvPr id="4" name="TextBox 3"/>
          <p:cNvSpPr txBox="1"/>
          <p:nvPr/>
        </p:nvSpPr>
        <p:spPr>
          <a:xfrm>
            <a:off x="693304" y="3974624"/>
            <a:ext cx="2362200" cy="646331"/>
          </a:xfrm>
          <a:prstGeom prst="rect">
            <a:avLst/>
          </a:prstGeom>
          <a:noFill/>
        </p:spPr>
        <p:txBody>
          <a:bodyPr wrap="square" rtlCol="0">
            <a:spAutoFit/>
          </a:bodyPr>
          <a:lstStyle/>
          <a:p>
            <a:r>
              <a:rPr lang="en-US" sz="1800" dirty="0"/>
              <a:t>Water depth at the end of the flocculator</a:t>
            </a:r>
          </a:p>
        </p:txBody>
      </p:sp>
      <p:cxnSp>
        <p:nvCxnSpPr>
          <p:cNvPr id="6" name="Straight Arrow Connector 5"/>
          <p:cNvCxnSpPr>
            <a:stCxn id="4" idx="2"/>
          </p:cNvCxnSpPr>
          <p:nvPr/>
        </p:nvCxnSpPr>
        <p:spPr>
          <a:xfrm>
            <a:off x="1874404" y="4620955"/>
            <a:ext cx="0" cy="41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93304" y="6018909"/>
            <a:ext cx="2362200" cy="646331"/>
          </a:xfrm>
          <a:prstGeom prst="rect">
            <a:avLst/>
          </a:prstGeom>
          <a:noFill/>
        </p:spPr>
        <p:txBody>
          <a:bodyPr wrap="square" rtlCol="0">
            <a:spAutoFit/>
          </a:bodyPr>
          <a:lstStyle/>
          <a:p>
            <a:r>
              <a:rPr lang="en-US" sz="1800" dirty="0"/>
              <a:t>Distance between flow expansions</a:t>
            </a:r>
          </a:p>
        </p:txBody>
      </p:sp>
      <p:cxnSp>
        <p:nvCxnSpPr>
          <p:cNvPr id="18" name="Straight Arrow Connector 17"/>
          <p:cNvCxnSpPr>
            <a:stCxn id="17" idx="0"/>
          </p:cNvCxnSpPr>
          <p:nvPr/>
        </p:nvCxnSpPr>
        <p:spPr>
          <a:xfrm flipV="1">
            <a:off x="1874404" y="5691209"/>
            <a:ext cx="0" cy="327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382114" y="1797009"/>
            <a:ext cx="2705987" cy="723365"/>
          </a:xfrm>
          <a:prstGeom prst="rect">
            <a:avLst/>
          </a:prstGeom>
        </p:spPr>
      </p:pic>
    </p:spTree>
    <p:extLst>
      <p:ext uri="{BB962C8B-B14F-4D97-AF65-F5344CB8AC3E}">
        <p14:creationId xmlns:p14="http://schemas.microsoft.com/office/powerpoint/2010/main" val="1295080833"/>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Our Design Approach</a:t>
                </a:r>
                <a:br>
                  <a:rPr lang="en-US" dirty="0"/>
                </a:br>
                <a:r>
                  <a:rPr lang="en-US" sz="3600" dirty="0"/>
                  <a:t>Given energy (</a:t>
                </a:r>
                <a14:m>
                  <m:oMath xmlns:m="http://schemas.openxmlformats.org/officeDocument/2006/math">
                    <m:sSub>
                      <m:sSubPr>
                        <m:ctrlPr>
                          <a:rPr lang="en-US" sz="3600" i="1">
                            <a:latin typeface="Cambria Math" panose="02040503050406030204" pitchFamily="18" charset="0"/>
                          </a:rPr>
                        </m:ctrlPr>
                      </m:sSubPr>
                      <m:e>
                        <m:r>
                          <a:rPr lang="en-US" sz="3600" b="1" i="1" smtClean="0">
                            <a:latin typeface="Cambria Math"/>
                          </a:rPr>
                          <m:t>𝒉</m:t>
                        </m:r>
                      </m:e>
                      <m:sub>
                        <m:r>
                          <a:rPr lang="en-US" sz="3600" i="1">
                            <a:latin typeface="Cambria Math"/>
                          </a:rPr>
                          <m:t>𝐹𝑙𝑜𝑐</m:t>
                        </m:r>
                      </m:sub>
                    </m:sSub>
                  </m:oMath>
                </a14:m>
                <a:r>
                  <a:rPr lang="en-US" sz="3600" dirty="0"/>
                  <a:t> </a:t>
                </a:r>
                <a:r>
                  <a:rPr lang="en-US" sz="3600" dirty="0" smtClean="0"/>
                  <a:t>or G</a:t>
                </a:r>
                <a:r>
                  <a:rPr lang="en-US" sz="3600" baseline="-25000" dirty="0" smtClean="0"/>
                  <a:t>CS</a:t>
                </a:r>
                <a:r>
                  <a:rPr lang="en-US" sz="3600" dirty="0" smtClean="0"/>
                  <a:t>) </a:t>
                </a:r>
                <a:r>
                  <a:rPr lang="en-US" sz="3600" dirty="0"/>
                  <a:t>and </a:t>
                </a:r>
                <a:r>
                  <a:rPr lang="en-US" sz="3600" dirty="0" err="1"/>
                  <a:t>G</a:t>
                </a:r>
                <a:r>
                  <a:rPr lang="en-US" sz="3600" baseline="-25000" dirty="0" err="1"/>
                  <a:t>CS</a:t>
                </a:r>
                <a:r>
                  <a:rPr lang="en-US" sz="3600" dirty="0" err="1" smtClean="0">
                    <a:latin typeface="Symbol" pitchFamily="18" charset="2"/>
                  </a:rPr>
                  <a:t>q</a:t>
                </a:r>
                <a:endParaRPr lang="en-US" dirty="0">
                  <a:latin typeface="Symbol" pitchFamily="18" charset="2"/>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18717" b="-283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Start big and then design the details</a:t>
                </a:r>
              </a:p>
              <a:p>
                <a:pPr lvl="1"/>
                <a:r>
                  <a:rPr lang="en-US" dirty="0"/>
                  <a:t>Calculate volume of flocculator</a:t>
                </a:r>
              </a:p>
              <a:p>
                <a:pPr lvl="1"/>
                <a:r>
                  <a:rPr lang="en-US" dirty="0"/>
                  <a:t>Split it into channels</a:t>
                </a:r>
              </a:p>
              <a:p>
                <a:pPr lvl="1"/>
                <a:r>
                  <a:rPr lang="en-US" dirty="0"/>
                  <a:t>Then design baffles, and obstacles to fill the channels to get </a:t>
                </a:r>
                <a:r>
                  <a:rPr lang="en-US" dirty="0" smtClean="0"/>
                  <a:t>target G</a:t>
                </a:r>
                <a:r>
                  <a:rPr lang="en-US" baseline="-25000" dirty="0" smtClean="0"/>
                  <a:t>CS</a:t>
                </a:r>
                <a:endParaRPr lang="en-US" dirty="0"/>
              </a:p>
              <a:p>
                <a:r>
                  <a:rPr lang="en-US" dirty="0"/>
                  <a:t>We can use this design approach because we are assuming that we will design for high efficiency (3&lt;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r>
                      <a:rPr lang="en-US" i="1">
                        <a:latin typeface="Cambria Math"/>
                      </a:rPr>
                      <m:t> </m:t>
                    </m:r>
                  </m:oMath>
                </a14:m>
                <a:r>
                  <a:rPr lang="en-US" dirty="0"/>
                  <a:t>&lt;6) and thus we don’t have to add extra volume to account for inefficiencies. </a:t>
                </a:r>
                <a:r>
                  <a:rPr lang="en-US" sz="2800" dirty="0"/>
                  <a:t>(Don’t forget this requirement!)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3407" t="-7682" r="-1778" b="-16577"/>
                </a:stretch>
              </a:blipFill>
            </p:spPr>
            <p:txBody>
              <a:bodyPr/>
              <a:lstStyle/>
              <a:p>
                <a:r>
                  <a:rPr lang="en-US">
                    <a:noFill/>
                  </a:rPr>
                  <a:t> </a:t>
                </a:r>
              </a:p>
            </p:txBody>
          </p:sp>
        </mc:Fallback>
      </mc:AlternateContent>
      <p:sp>
        <p:nvSpPr>
          <p:cNvPr id="5" name="Rectangle 4"/>
          <p:cNvSpPr/>
          <p:nvPr/>
        </p:nvSpPr>
        <p:spPr>
          <a:xfrm>
            <a:off x="6993330" y="2131664"/>
            <a:ext cx="2010265" cy="1015663"/>
          </a:xfrm>
          <a:prstGeom prst="rect">
            <a:avLst/>
          </a:prstGeom>
        </p:spPr>
        <p:txBody>
          <a:bodyPr wrap="square">
            <a:spAutoFit/>
          </a:bodyPr>
          <a:lstStyle/>
          <a:p>
            <a:r>
              <a:rPr lang="en-US" sz="2000" kern="0" dirty="0">
                <a:solidFill>
                  <a:srgbClr val="000000"/>
                </a:solidFill>
                <a:latin typeface="Candara"/>
              </a:rPr>
              <a:t>(AguaClara approach as of summer 2015)</a:t>
            </a:r>
            <a:endParaRPr lang="en-US" dirty="0"/>
          </a:p>
        </p:txBody>
      </p:sp>
    </p:spTree>
    <p:extLst>
      <p:ext uri="{BB962C8B-B14F-4D97-AF65-F5344CB8AC3E}">
        <p14:creationId xmlns:p14="http://schemas.microsoft.com/office/powerpoint/2010/main" val="3200826273"/>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Design Algorithm (as of 2016)</a:t>
                </a:r>
                <a:br>
                  <a:rPr lang="en-US" dirty="0"/>
                </a:br>
                <a:r>
                  <a:rPr lang="en-US" dirty="0"/>
                  <a:t>Start with </a:t>
                </a:r>
                <a14:m>
                  <m:oMath xmlns:m="http://schemas.openxmlformats.org/officeDocument/2006/math">
                    <m:sSub>
                      <m:sSubPr>
                        <m:ctrlPr>
                          <a:rPr lang="en-US" i="1">
                            <a:latin typeface="Cambria Math" panose="02040503050406030204" pitchFamily="18" charset="0"/>
                          </a:rPr>
                        </m:ctrlPr>
                      </m:sSubPr>
                      <m:e>
                        <m:r>
                          <a:rPr lang="en-US" i="1">
                            <a:latin typeface="Cambria Math"/>
                          </a:rPr>
                          <m:t>h</m:t>
                        </m:r>
                      </m:e>
                      <m:sub>
                        <m:r>
                          <a:rPr lang="en-US" i="1">
                            <a:latin typeface="Cambria Math"/>
                          </a:rPr>
                          <m:t>𝐹𝑙𝑜𝑐</m:t>
                        </m:r>
                      </m:sub>
                    </m:sSub>
                  </m:oMath>
                </a14:m>
                <a:r>
                  <a:rPr lang="en-US" dirty="0"/>
                  <a:t> and </a:t>
                </a:r>
                <a:r>
                  <a:rPr lang="en-US" dirty="0" err="1" smtClean="0"/>
                  <a:t>G</a:t>
                </a:r>
                <a:r>
                  <a:rPr lang="en-US" baseline="-25000" dirty="0" err="1" smtClean="0"/>
                  <a:t>CS</a:t>
                </a:r>
                <a:r>
                  <a:rPr lang="en-US" dirty="0" err="1" smtClean="0">
                    <a:latin typeface="Symbol" pitchFamily="18" charset="2"/>
                  </a:rPr>
                  <a:t>q</a:t>
                </a:r>
                <a:endParaRPr lang="en-US" dirty="0">
                  <a:latin typeface="Symbol" pitchFamily="18" charset="2"/>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8"/>
                <a:stretch>
                  <a:fillRect t="-24064" b="-39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9291" y="1600200"/>
                <a:ext cx="6151006" cy="4525963"/>
              </a:xfrm>
            </p:spPr>
            <p:txBody>
              <a:bodyPr/>
              <a:lstStyle/>
              <a:p>
                <a:pPr marL="514350" indent="-514350">
                  <a:buFont typeface="+mj-lt"/>
                  <a:buAutoNum type="arabicPeriod"/>
                </a:pPr>
                <a:r>
                  <a:rPr lang="en-US" sz="2000" dirty="0"/>
                  <a:t>Velocity gradient and flocculator volume given head loss and collision potential</a:t>
                </a:r>
              </a:p>
              <a:p>
                <a:pPr marL="514350" indent="-514350">
                  <a:buFont typeface="+mj-lt"/>
                  <a:buAutoNum type="arabicPeriod"/>
                </a:pPr>
                <a:r>
                  <a:rPr lang="en-US" sz="2000" dirty="0"/>
                  <a:t>Minimum channel width required to achieve </a:t>
                </a:r>
                <a14:m>
                  <m:oMath xmlns:m="http://schemas.openxmlformats.org/officeDocument/2006/math">
                    <m:f>
                      <m:fPr>
                        <m:type m:val="lin"/>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num>
                      <m:den>
                        <m:r>
                          <a:rPr lang="en-US" sz="2000" i="1">
                            <a:latin typeface="Cambria Math"/>
                          </a:rPr>
                          <m:t>𝑆</m:t>
                        </m:r>
                      </m:den>
                    </m:f>
                    <m:r>
                      <a:rPr lang="en-US" sz="2000" i="1">
                        <a:latin typeface="Cambria Math"/>
                      </a:rPr>
                      <m:t> </m:t>
                    </m:r>
                  </m:oMath>
                </a14:m>
                <a:r>
                  <a:rPr lang="en-US" sz="2000" dirty="0"/>
                  <a:t>&gt;3 and required for constructability</a:t>
                </a:r>
              </a:p>
              <a:p>
                <a:pPr marL="514350" indent="-514350">
                  <a:buFont typeface="+mj-lt"/>
                  <a:buAutoNum type="arabicPeriod"/>
                </a:pPr>
                <a:r>
                  <a:rPr lang="en-US" sz="2000" dirty="0"/>
                  <a:t>Number of channels by taking the total width and dividing by the minimum channel width (floor)</a:t>
                </a:r>
              </a:p>
              <a:p>
                <a:pPr marL="514350" indent="-514350">
                  <a:buFont typeface="+mj-lt"/>
                  <a:buAutoNum type="arabicPeriod"/>
                </a:pPr>
                <a:r>
                  <a:rPr lang="en-US" sz="2000" dirty="0"/>
                  <a:t>Channel width (total width over number of channels)</a:t>
                </a:r>
              </a:p>
              <a:p>
                <a:pPr marL="514350" indent="-514350">
                  <a:buFont typeface="+mj-lt"/>
                  <a:buAutoNum type="arabicPeriod"/>
                </a:pPr>
                <a:r>
                  <a:rPr lang="en-US" sz="2000" dirty="0"/>
                  <a:t>Maximum distance between expansions</a:t>
                </a:r>
              </a:p>
              <a:p>
                <a:pPr marL="514350" indent="-514350">
                  <a:buFont typeface="+mj-lt"/>
                  <a:buAutoNum type="arabicPeriod"/>
                </a:pPr>
                <a:r>
                  <a:rPr lang="en-US" sz="2000" dirty="0"/>
                  <a:t>Minimum number of expansions per baffle space</a:t>
                </a:r>
              </a:p>
              <a:p>
                <a:pPr marL="514350" indent="-514350">
                  <a:buFont typeface="+mj-lt"/>
                  <a:buAutoNum type="arabicPeriod"/>
                </a:pPr>
                <a:r>
                  <a:rPr lang="en-US" sz="2000" dirty="0"/>
                  <a:t>Actual distance between expansions</a:t>
                </a:r>
              </a:p>
              <a:p>
                <a:pPr marL="514350" indent="-514350">
                  <a:buFont typeface="+mj-lt"/>
                  <a:buAutoNum type="arabicPeriod"/>
                </a:pPr>
                <a:r>
                  <a:rPr lang="en-US" sz="2000" dirty="0"/>
                  <a:t>Baffle spacing</a:t>
                </a:r>
              </a:p>
              <a:p>
                <a:pPr marL="514350" indent="-514350">
                  <a:buFont typeface="+mj-lt"/>
                  <a:buAutoNum type="arabicPeriod"/>
                </a:pPr>
                <a:r>
                  <a:rPr lang="en-US" sz="2000" dirty="0"/>
                  <a:t>Calculate the obstacle width to obtain the same jet expansion conditions as produced by the 180 degree bend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9291" y="1600200"/>
                <a:ext cx="6151006" cy="4525963"/>
              </a:xfrm>
              <a:blipFill>
                <a:blip r:embed="rId9"/>
                <a:stretch>
                  <a:fillRect l="-2376" t="-4582" r="-1584" b="-16173"/>
                </a:stretch>
              </a:blipFill>
            </p:spPr>
            <p:txBody>
              <a:bodyPr/>
              <a:lstStyle/>
              <a:p>
                <a:r>
                  <a:rPr lang="en-US">
                    <a:noFill/>
                  </a:rPr>
                  <a:t> </a:t>
                </a:r>
              </a:p>
            </p:txBody>
          </p:sp>
        </mc:Fallback>
      </mc:AlternateContent>
      <p:pic>
        <p:nvPicPr>
          <p:cNvPr id="4" name="Picture 3"/>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6002979" y="1601650"/>
            <a:ext cx="1599999" cy="621714"/>
          </a:xfrm>
          <a:prstGeom prst="rect">
            <a:avLst/>
          </a:prstGeom>
        </p:spPr>
      </p:pic>
      <p:pic>
        <p:nvPicPr>
          <p:cNvPr id="6" name="Picture 5"/>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7928706" y="1646497"/>
            <a:ext cx="1112381" cy="563809"/>
          </a:xfrm>
          <a:prstGeom prst="rect">
            <a:avLst/>
          </a:prstGeom>
        </p:spPr>
      </p:pic>
      <p:pic>
        <p:nvPicPr>
          <p:cNvPr id="13" name="Picture 12"/>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5832156" y="2295057"/>
            <a:ext cx="3293120" cy="676408"/>
          </a:xfrm>
          <a:prstGeom prst="rect">
            <a:avLst/>
          </a:prstGeom>
        </p:spPr>
      </p:pic>
      <p:pic>
        <p:nvPicPr>
          <p:cNvPr id="15" name="Picture 14"/>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5832156" y="3894922"/>
            <a:ext cx="3276969" cy="701306"/>
          </a:xfrm>
          <a:prstGeom prst="rect">
            <a:avLst/>
          </a:prstGeom>
        </p:spPr>
      </p:pic>
      <p:pic>
        <p:nvPicPr>
          <p:cNvPr id="16" name="Picture 15"/>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6442997" y="5286360"/>
            <a:ext cx="2523428" cy="707048"/>
          </a:xfrm>
          <a:prstGeom prst="rect">
            <a:avLst/>
          </a:prstGeom>
        </p:spPr>
      </p:pic>
      <p:pic>
        <p:nvPicPr>
          <p:cNvPr id="21" name="Picture 20">
            <a:extLst>
              <a:ext uri="{FF2B5EF4-FFF2-40B4-BE49-F238E27FC236}">
                <a16:creationId xmlns:a16="http://schemas.microsoft.com/office/drawing/2014/main" id="{D785640A-5627-4140-865D-CDB97B79CFCA}"/>
              </a:ext>
            </a:extLst>
          </p:cNvPr>
          <p:cNvPicPr>
            <a:picLocks noChangeAspect="1"/>
          </p:cNvPicPr>
          <p:nvPr>
            <p:custDataLst>
              <p:tags r:id="rId6"/>
            </p:custDataLst>
          </p:nvPr>
        </p:nvPicPr>
        <p:blipFill>
          <a:blip r:embed="rId15"/>
          <a:stretch>
            <a:fillRect/>
          </a:stretch>
        </p:blipFill>
        <p:spPr>
          <a:xfrm>
            <a:off x="6738610" y="4662945"/>
            <a:ext cx="1746286" cy="580571"/>
          </a:xfrm>
          <a:prstGeom prst="rect">
            <a:avLst/>
          </a:prstGeom>
        </p:spPr>
      </p:pic>
    </p:spTree>
    <p:extLst>
      <p:ext uri="{BB962C8B-B14F-4D97-AF65-F5344CB8AC3E}">
        <p14:creationId xmlns:p14="http://schemas.microsoft.com/office/powerpoint/2010/main" val="1343907613"/>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1470355" y="3094160"/>
            <a:ext cx="182880" cy="81307"/>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 name="Rectangle 30"/>
          <p:cNvSpPr/>
          <p:nvPr/>
        </p:nvSpPr>
        <p:spPr bwMode="auto">
          <a:xfrm rot="5400000">
            <a:off x="2105545" y="3246560"/>
            <a:ext cx="182880" cy="81307"/>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sz="4000" dirty="0"/>
              <a:t>Viscous Collision Potential per Flow Expansion </a:t>
            </a:r>
            <a:r>
              <a:rPr lang="en-US" sz="4000" dirty="0" smtClean="0"/>
              <a:t>(bottom-up </a:t>
            </a:r>
            <a:r>
              <a:rPr lang="en-US" sz="4000" dirty="0"/>
              <a:t>perspective)</a:t>
            </a:r>
          </a:p>
        </p:txBody>
      </p:sp>
      <p:sp>
        <p:nvSpPr>
          <p:cNvPr id="4" name="TextBox 3"/>
          <p:cNvSpPr txBox="1"/>
          <p:nvPr/>
        </p:nvSpPr>
        <p:spPr>
          <a:xfrm>
            <a:off x="2841603" y="1726679"/>
            <a:ext cx="5384807" cy="461665"/>
          </a:xfrm>
          <a:prstGeom prst="rect">
            <a:avLst/>
          </a:prstGeom>
          <a:noFill/>
        </p:spPr>
        <p:txBody>
          <a:bodyPr wrap="none" rtlCol="0">
            <a:spAutoFit/>
          </a:bodyPr>
          <a:lstStyle/>
          <a:p>
            <a:r>
              <a:rPr lang="en-US" sz="2400" dirty="0"/>
              <a:t>Collision potential for one flow expansion</a:t>
            </a:r>
          </a:p>
        </p:txBody>
      </p:sp>
      <p:sp>
        <p:nvSpPr>
          <p:cNvPr id="27" name="TextBox 26"/>
          <p:cNvSpPr txBox="1"/>
          <p:nvPr/>
        </p:nvSpPr>
        <p:spPr>
          <a:xfrm>
            <a:off x="2841603" y="3272604"/>
            <a:ext cx="5851345" cy="461665"/>
          </a:xfrm>
          <a:prstGeom prst="rect">
            <a:avLst/>
          </a:prstGeom>
          <a:noFill/>
        </p:spPr>
        <p:txBody>
          <a:bodyPr wrap="none" rtlCol="0">
            <a:spAutoFit/>
          </a:bodyPr>
          <a:lstStyle/>
          <a:p>
            <a:r>
              <a:rPr lang="en-US" sz="2400" dirty="0"/>
              <a:t>Energy dissipation rate is energy loss per time</a:t>
            </a:r>
          </a:p>
        </p:txBody>
      </p:sp>
      <p:sp>
        <p:nvSpPr>
          <p:cNvPr id="28" name="TextBox 27"/>
          <p:cNvSpPr txBox="1"/>
          <p:nvPr/>
        </p:nvSpPr>
        <p:spPr>
          <a:xfrm>
            <a:off x="2941889" y="4735624"/>
            <a:ext cx="6005835" cy="1569660"/>
          </a:xfrm>
          <a:prstGeom prst="rect">
            <a:avLst/>
          </a:prstGeom>
          <a:noFill/>
        </p:spPr>
        <p:txBody>
          <a:bodyPr wrap="square" rtlCol="0">
            <a:spAutoFit/>
          </a:bodyPr>
          <a:lstStyle/>
          <a:p>
            <a:r>
              <a:rPr lang="en-US" sz="2400" dirty="0"/>
              <a:t>Collision potential is a function of velocity. This suggests that a flocculator would perform poorly if the flow rate was decreased. I don’t know if anyone has ever demonstrated that!</a:t>
            </a:r>
          </a:p>
        </p:txBody>
      </p:sp>
      <p:sp>
        <p:nvSpPr>
          <p:cNvPr id="17" name="TextBox 16"/>
          <p:cNvSpPr txBox="1"/>
          <p:nvPr/>
        </p:nvSpPr>
        <p:spPr>
          <a:xfrm>
            <a:off x="2841603" y="2470720"/>
            <a:ext cx="6211957" cy="461665"/>
          </a:xfrm>
          <a:prstGeom prst="rect">
            <a:avLst/>
          </a:prstGeom>
          <a:noFill/>
        </p:spPr>
        <p:txBody>
          <a:bodyPr wrap="none" rtlCol="0">
            <a:spAutoFit/>
          </a:bodyPr>
          <a:lstStyle/>
          <a:p>
            <a:r>
              <a:rPr lang="en-US" sz="2400" dirty="0"/>
              <a:t>Hydraulic residence time for one expansion zone</a:t>
            </a:r>
          </a:p>
        </p:txBody>
      </p:sp>
      <p:sp>
        <p:nvSpPr>
          <p:cNvPr id="6" name="TextBox 5"/>
          <p:cNvSpPr txBox="1"/>
          <p:nvPr/>
        </p:nvSpPr>
        <p:spPr>
          <a:xfrm>
            <a:off x="2797715" y="2933040"/>
            <a:ext cx="5468164" cy="338554"/>
          </a:xfrm>
          <a:prstGeom prst="rect">
            <a:avLst/>
          </a:prstGeom>
          <a:noFill/>
        </p:spPr>
        <p:txBody>
          <a:bodyPr wrap="none" rtlCol="0">
            <a:spAutoFit/>
          </a:bodyPr>
          <a:lstStyle/>
          <a:p>
            <a:r>
              <a:rPr lang="en-US" sz="1600" dirty="0"/>
              <a:t>These are the average velocities through the expanded flow area</a:t>
            </a:r>
          </a:p>
        </p:txBody>
      </p:sp>
      <p:cxnSp>
        <p:nvCxnSpPr>
          <p:cNvPr id="8" name="Elbow Connector 7"/>
          <p:cNvCxnSpPr>
            <a:stCxn id="6" idx="1"/>
          </p:cNvCxnSpPr>
          <p:nvPr/>
        </p:nvCxnSpPr>
        <p:spPr bwMode="auto">
          <a:xfrm rot="10800000" flipV="1">
            <a:off x="1867423" y="3102316"/>
            <a:ext cx="930292" cy="276337"/>
          </a:xfrm>
          <a:prstGeom prst="bentConnector3">
            <a:avLst/>
          </a:prstGeom>
          <a:solidFill>
            <a:schemeClr val="accent1"/>
          </a:solidFill>
          <a:ln w="12700" cap="flat" cmpd="sng" algn="ctr">
            <a:solidFill>
              <a:schemeClr val="tx1"/>
            </a:solidFill>
            <a:prstDash val="solid"/>
            <a:round/>
            <a:headEnd type="none" w="lg" len="med"/>
            <a:tailEnd type="arrow"/>
          </a:ln>
          <a:effectLst/>
        </p:spPr>
      </p:cxnSp>
      <p:cxnSp>
        <p:nvCxnSpPr>
          <p:cNvPr id="21" name="Elbow Connector 20"/>
          <p:cNvCxnSpPr>
            <a:cxnSpLocks/>
            <a:stCxn id="6" idx="1"/>
          </p:cNvCxnSpPr>
          <p:nvPr/>
        </p:nvCxnSpPr>
        <p:spPr bwMode="auto">
          <a:xfrm rot="10800000" flipV="1">
            <a:off x="1291789" y="3102317"/>
            <a:ext cx="1505926" cy="195250"/>
          </a:xfrm>
          <a:prstGeom prst="bentConnector3">
            <a:avLst>
              <a:gd name="adj1" fmla="val 100044"/>
            </a:avLst>
          </a:prstGeom>
          <a:solidFill>
            <a:schemeClr val="accent1"/>
          </a:solidFill>
          <a:ln w="12700" cap="flat" cmpd="sng" algn="ctr">
            <a:solidFill>
              <a:schemeClr val="tx1"/>
            </a:solidFill>
            <a:prstDash val="solid"/>
            <a:round/>
            <a:headEnd type="none" w="lg" len="med"/>
            <a:tailEnd type="arrow"/>
          </a:ln>
          <a:effectLst/>
        </p:spPr>
      </p:cxnSp>
      <p:sp>
        <p:nvSpPr>
          <p:cNvPr id="29" name="TextBox 28"/>
          <p:cNvSpPr txBox="1"/>
          <p:nvPr/>
        </p:nvSpPr>
        <p:spPr>
          <a:xfrm>
            <a:off x="2941889" y="2166043"/>
            <a:ext cx="5173211" cy="338554"/>
          </a:xfrm>
          <a:prstGeom prst="rect">
            <a:avLst/>
          </a:prstGeom>
          <a:noFill/>
        </p:spPr>
        <p:txBody>
          <a:bodyPr wrap="none" rtlCol="0">
            <a:spAutoFit/>
          </a:bodyPr>
          <a:lstStyle/>
          <a:p>
            <a:r>
              <a:rPr lang="en-US" sz="1600" dirty="0"/>
              <a:t>Height of one expansion zone (in a vertical flow flocculator)</a:t>
            </a:r>
          </a:p>
        </p:txBody>
      </p:sp>
      <p:cxnSp>
        <p:nvCxnSpPr>
          <p:cNvPr id="16" name="Elbow Connector 15"/>
          <p:cNvCxnSpPr/>
          <p:nvPr/>
        </p:nvCxnSpPr>
        <p:spPr bwMode="auto">
          <a:xfrm rot="10800000" flipV="1">
            <a:off x="1211187" y="2335318"/>
            <a:ext cx="1516514" cy="135401"/>
          </a:xfrm>
          <a:prstGeom prst="bentConnector3">
            <a:avLst/>
          </a:prstGeom>
          <a:solidFill>
            <a:schemeClr val="accent1"/>
          </a:solidFill>
          <a:ln w="12700" cap="flat" cmpd="sng" algn="ctr">
            <a:solidFill>
              <a:schemeClr val="tx1"/>
            </a:solidFill>
            <a:prstDash val="solid"/>
            <a:round/>
            <a:headEnd type="none" w="lg" len="med"/>
            <a:tailEnd type="arrow"/>
          </a:ln>
          <a:effectLst/>
        </p:spPr>
      </p:cxnSp>
      <p:pic>
        <p:nvPicPr>
          <p:cNvPr id="3" name="Picture 2"/>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125226" y="1603368"/>
            <a:ext cx="1467551" cy="580905"/>
          </a:xfrm>
          <a:prstGeom prst="rect">
            <a:avLst/>
          </a:prstGeom>
        </p:spPr>
      </p:pic>
      <p:pic>
        <p:nvPicPr>
          <p:cNvPr id="18" name="Picture 17">
            <a:extLst>
              <a:ext uri="{FF2B5EF4-FFF2-40B4-BE49-F238E27FC236}">
                <a16:creationId xmlns:a16="http://schemas.microsoft.com/office/drawing/2014/main" id="{37C146D2-1A9D-42D5-B8FD-D79F19B33FA8}"/>
              </a:ext>
            </a:extLst>
          </p:cNvPr>
          <p:cNvPicPr>
            <a:picLocks noChangeAspect="1"/>
          </p:cNvPicPr>
          <p:nvPr>
            <p:custDataLst>
              <p:tags r:id="rId2"/>
            </p:custDataLst>
          </p:nvPr>
        </p:nvPicPr>
        <p:blipFill>
          <a:blip r:embed="rId10"/>
          <a:stretch>
            <a:fillRect/>
          </a:stretch>
        </p:blipFill>
        <p:spPr>
          <a:xfrm>
            <a:off x="237119" y="2344353"/>
            <a:ext cx="864807" cy="502287"/>
          </a:xfrm>
          <a:prstGeom prst="rect">
            <a:avLst/>
          </a:prstGeom>
        </p:spPr>
      </p:pic>
      <p:pic>
        <p:nvPicPr>
          <p:cNvPr id="10" name="Picture 9"/>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454488" y="3320870"/>
            <a:ext cx="1348166" cy="570714"/>
          </a:xfrm>
          <a:prstGeom prst="rect">
            <a:avLst/>
          </a:prstGeom>
        </p:spPr>
      </p:pic>
      <p:pic>
        <p:nvPicPr>
          <p:cNvPr id="12" name="Picture 11"/>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84847" y="4027474"/>
            <a:ext cx="2617713" cy="726495"/>
          </a:xfrm>
          <a:prstGeom prst="rect">
            <a:avLst/>
          </a:prstGeom>
        </p:spPr>
      </p:pic>
      <p:pic>
        <p:nvPicPr>
          <p:cNvPr id="13" name="Picture 12"/>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153078" y="4905635"/>
            <a:ext cx="2029528" cy="580904"/>
          </a:xfrm>
          <a:prstGeom prst="rect">
            <a:avLst/>
          </a:prstGeom>
        </p:spPr>
      </p:pic>
      <p:pic>
        <p:nvPicPr>
          <p:cNvPr id="15" name="Picture 14"/>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156736" y="5830030"/>
            <a:ext cx="2026617" cy="580904"/>
          </a:xfrm>
          <a:prstGeom prst="rect">
            <a:avLst/>
          </a:prstGeom>
        </p:spPr>
      </p:pic>
    </p:spTree>
    <p:extLst>
      <p:ext uri="{BB962C8B-B14F-4D97-AF65-F5344CB8AC3E}">
        <p14:creationId xmlns:p14="http://schemas.microsoft.com/office/powerpoint/2010/main" val="1412089795"/>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Maximum Flow for Vertical Flow Flocculators</a:t>
            </a:r>
            <a:endParaRPr lang="en-US" dirty="0"/>
          </a:p>
        </p:txBody>
      </p:sp>
      <p:sp>
        <p:nvSpPr>
          <p:cNvPr id="4" name="TextBox 3"/>
          <p:cNvSpPr txBox="1"/>
          <p:nvPr/>
        </p:nvSpPr>
        <p:spPr>
          <a:xfrm>
            <a:off x="612949" y="1487156"/>
            <a:ext cx="10508005" cy="523220"/>
          </a:xfrm>
          <a:prstGeom prst="rect">
            <a:avLst/>
          </a:prstGeom>
          <a:noFill/>
        </p:spPr>
        <p:txBody>
          <a:bodyPr wrap="none" rtlCol="0">
            <a:spAutoFit/>
          </a:bodyPr>
          <a:lstStyle/>
          <a:p>
            <a:r>
              <a:rPr lang="en-US" dirty="0" smtClean="0">
                <a:latin typeface="+mn-lt"/>
              </a:rPr>
              <a:t>Start with the equation for maximum channel width for vertical flow</a:t>
            </a:r>
            <a:endParaRPr lang="en-US" dirty="0">
              <a:latin typeface="+mn-lt"/>
            </a:endParaRPr>
          </a:p>
        </p:txBody>
      </p:sp>
      <p:sp>
        <p:nvSpPr>
          <p:cNvPr id="5" name="TextBox 4"/>
          <p:cNvSpPr txBox="1"/>
          <p:nvPr/>
        </p:nvSpPr>
        <p:spPr>
          <a:xfrm>
            <a:off x="367394" y="3245618"/>
            <a:ext cx="2427268" cy="523220"/>
          </a:xfrm>
          <a:prstGeom prst="rect">
            <a:avLst/>
          </a:prstGeom>
          <a:noFill/>
        </p:spPr>
        <p:txBody>
          <a:bodyPr wrap="none" rtlCol="0">
            <a:spAutoFit/>
          </a:bodyPr>
          <a:lstStyle/>
          <a:p>
            <a:r>
              <a:rPr lang="en-US" dirty="0" smtClean="0">
                <a:latin typeface="+mn-lt"/>
              </a:rPr>
              <a:t>Solve for Flow</a:t>
            </a:r>
            <a:endParaRPr lang="en-US" dirty="0">
              <a:latin typeface="+mn-lt"/>
            </a:endParaRPr>
          </a:p>
        </p:txBody>
      </p:sp>
      <p:pic>
        <p:nvPicPr>
          <p:cNvPr id="24" name="Picture 23"/>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457200" y="2190952"/>
            <a:ext cx="4319218" cy="797816"/>
          </a:xfrm>
          <a:prstGeom prst="rect">
            <a:avLst/>
          </a:prstGeom>
        </p:spPr>
      </p:pic>
      <p:pic>
        <p:nvPicPr>
          <p:cNvPr id="25" name="Picture 24"/>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612951" y="3884391"/>
            <a:ext cx="3695065" cy="797816"/>
          </a:xfrm>
          <a:prstGeom prst="rect">
            <a:avLst/>
          </a:prstGeom>
        </p:spPr>
      </p:pic>
      <p:pic>
        <p:nvPicPr>
          <p:cNvPr id="13" name="Picture 12"/>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6447216" y="3507228"/>
            <a:ext cx="1127569" cy="449450"/>
          </a:xfrm>
          <a:prstGeom prst="rect">
            <a:avLst/>
          </a:prstGeom>
        </p:spPr>
      </p:pic>
      <p:pic>
        <p:nvPicPr>
          <p:cNvPr id="18" name="Picture 17"/>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6447216" y="4233608"/>
            <a:ext cx="1290903" cy="390875"/>
          </a:xfrm>
          <a:prstGeom prst="rect">
            <a:avLst/>
          </a:prstGeom>
        </p:spPr>
      </p:pic>
      <p:pic>
        <p:nvPicPr>
          <p:cNvPr id="20" name="Picture 19"/>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6594780" y="4984611"/>
            <a:ext cx="980005" cy="388622"/>
          </a:xfrm>
          <a:prstGeom prst="rect">
            <a:avLst/>
          </a:prstGeom>
        </p:spPr>
      </p:pic>
      <p:pic>
        <p:nvPicPr>
          <p:cNvPr id="26" name="Picture 25"/>
          <p:cNvPicPr>
            <a:picLocks noChangeAspect="1"/>
          </p:cNvPicPr>
          <p:nvPr>
            <p:custDataLst>
              <p:tags r:id="rId6"/>
            </p:custDataLst>
          </p:nvPr>
        </p:nvPicPr>
        <p:blipFill>
          <a:blip r:embed="rId13">
            <a:extLst>
              <a:ext uri="{28A0092B-C50C-407E-A947-70E740481C1C}">
                <a14:useLocalDpi xmlns:a14="http://schemas.microsoft.com/office/drawing/2010/main" val="0"/>
              </a:ext>
            </a:extLst>
          </a:blip>
          <a:stretch>
            <a:fillRect/>
          </a:stretch>
        </p:blipFill>
        <p:spPr>
          <a:xfrm>
            <a:off x="769278" y="5196338"/>
            <a:ext cx="3603935" cy="797816"/>
          </a:xfrm>
          <a:prstGeom prst="rect">
            <a:avLst/>
          </a:prstGeom>
        </p:spPr>
      </p:pic>
    </p:spTree>
    <p:extLst>
      <p:ext uri="{BB962C8B-B14F-4D97-AF65-F5344CB8AC3E}">
        <p14:creationId xmlns:p14="http://schemas.microsoft.com/office/powerpoint/2010/main" val="3549875344"/>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Almost Real Designs</a:t>
            </a:r>
            <a:br>
              <a:rPr lang="en-US" dirty="0"/>
            </a:br>
            <a:r>
              <a:rPr lang="en-US" dirty="0"/>
              <a:t>(Flocculator exit depth of 2 m)</a:t>
            </a:r>
          </a:p>
        </p:txBody>
      </p:sp>
      <p:sp>
        <p:nvSpPr>
          <p:cNvPr id="3" name="Content Placeholder 2"/>
          <p:cNvSpPr>
            <a:spLocks noGrp="1"/>
          </p:cNvSpPr>
          <p:nvPr>
            <p:ph idx="1"/>
          </p:nvPr>
        </p:nvSpPr>
        <p:spPr/>
        <p:txBody>
          <a:bodyPr/>
          <a:lstStyle/>
          <a:p>
            <a:r>
              <a:rPr lang="en-US" sz="2400" dirty="0"/>
              <a:t>What sets maximum channel width?</a:t>
            </a:r>
          </a:p>
          <a:p>
            <a:r>
              <a:rPr lang="en-US" sz="2400" dirty="0"/>
              <a:t>What sets minimum channel width?</a:t>
            </a:r>
          </a:p>
          <a:p>
            <a:r>
              <a:rPr lang="en-US" sz="2400" dirty="0"/>
              <a:t>Why this cycle of channel widths?</a:t>
            </a:r>
          </a:p>
          <a:p>
            <a:endParaRPr lang="en-US" sz="2400" dirty="0"/>
          </a:p>
        </p:txBody>
      </p:sp>
      <p:pic>
        <p:nvPicPr>
          <p:cNvPr id="22312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4386" y="3143243"/>
            <a:ext cx="7347814" cy="3772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50854" y="5429756"/>
            <a:ext cx="1330814" cy="400110"/>
          </a:xfrm>
          <a:prstGeom prst="rect">
            <a:avLst/>
          </a:prstGeom>
          <a:noFill/>
        </p:spPr>
        <p:txBody>
          <a:bodyPr wrap="none" rtlCol="0">
            <a:spAutoFit/>
          </a:bodyPr>
          <a:lstStyle/>
          <a:p>
            <a:r>
              <a:rPr lang="en-US" sz="2000" dirty="0">
                <a:solidFill>
                  <a:srgbClr val="FF0000"/>
                </a:solidFill>
              </a:rPr>
              <a:t>Human hip</a:t>
            </a:r>
          </a:p>
        </p:txBody>
      </p:sp>
      <p:sp>
        <p:nvSpPr>
          <p:cNvPr id="6" name="TextBox 5"/>
          <p:cNvSpPr txBox="1"/>
          <p:nvPr/>
        </p:nvSpPr>
        <p:spPr>
          <a:xfrm>
            <a:off x="250854" y="3738520"/>
            <a:ext cx="1401346" cy="400110"/>
          </a:xfrm>
          <a:prstGeom prst="rect">
            <a:avLst/>
          </a:prstGeom>
          <a:noFill/>
        </p:spPr>
        <p:txBody>
          <a:bodyPr wrap="none" rtlCol="0">
            <a:spAutoFit/>
          </a:bodyPr>
          <a:lstStyle/>
          <a:p>
            <a:r>
              <a:rPr lang="en-US" sz="2000" dirty="0">
                <a:solidFill>
                  <a:srgbClr val="FF0000"/>
                </a:solidFill>
              </a:rPr>
              <a:t>Sheet width</a:t>
            </a:r>
          </a:p>
        </p:txBody>
      </p:sp>
      <p:sp>
        <p:nvSpPr>
          <p:cNvPr id="7" name="TextBox 6"/>
          <p:cNvSpPr txBox="1"/>
          <p:nvPr/>
        </p:nvSpPr>
        <p:spPr>
          <a:xfrm>
            <a:off x="250854" y="2946721"/>
            <a:ext cx="2262158" cy="400110"/>
          </a:xfrm>
          <a:prstGeom prst="rect">
            <a:avLst/>
          </a:prstGeom>
          <a:noFill/>
        </p:spPr>
        <p:txBody>
          <a:bodyPr wrap="none" rtlCol="0">
            <a:spAutoFit/>
          </a:bodyPr>
          <a:lstStyle/>
          <a:p>
            <a:r>
              <a:rPr lang="en-US" sz="2000" dirty="0">
                <a:solidFill>
                  <a:srgbClr val="FF0000"/>
                </a:solidFill>
              </a:rPr>
              <a:t>Number of channels</a:t>
            </a:r>
          </a:p>
        </p:txBody>
      </p:sp>
      <p:grpSp>
        <p:nvGrpSpPr>
          <p:cNvPr id="8" name="Group 7"/>
          <p:cNvGrpSpPr/>
          <p:nvPr/>
        </p:nvGrpSpPr>
        <p:grpSpPr>
          <a:xfrm>
            <a:off x="3026421" y="2881633"/>
            <a:ext cx="3850521" cy="523220"/>
            <a:chOff x="3026421" y="2881633"/>
            <a:chExt cx="3850521" cy="523220"/>
          </a:xfrm>
        </p:grpSpPr>
        <p:sp>
          <p:nvSpPr>
            <p:cNvPr id="5" name="TextBox 4"/>
            <p:cNvSpPr txBox="1"/>
            <p:nvPr/>
          </p:nvSpPr>
          <p:spPr>
            <a:xfrm>
              <a:off x="3026421" y="2881633"/>
              <a:ext cx="364202" cy="523220"/>
            </a:xfrm>
            <a:prstGeom prst="rect">
              <a:avLst/>
            </a:prstGeom>
            <a:noFill/>
          </p:spPr>
          <p:txBody>
            <a:bodyPr wrap="none" rtlCol="0">
              <a:spAutoFit/>
            </a:bodyPr>
            <a:lstStyle/>
            <a:p>
              <a:r>
                <a:rPr lang="en-US" dirty="0">
                  <a:solidFill>
                    <a:srgbClr val="FF0000"/>
                  </a:solidFill>
                </a:rPr>
                <a:t>1</a:t>
              </a:r>
            </a:p>
          </p:txBody>
        </p:sp>
        <p:sp>
          <p:nvSpPr>
            <p:cNvPr id="9" name="TextBox 8"/>
            <p:cNvSpPr txBox="1"/>
            <p:nvPr/>
          </p:nvSpPr>
          <p:spPr>
            <a:xfrm>
              <a:off x="3753356" y="2881633"/>
              <a:ext cx="364202" cy="523220"/>
            </a:xfrm>
            <a:prstGeom prst="rect">
              <a:avLst/>
            </a:prstGeom>
            <a:noFill/>
          </p:spPr>
          <p:txBody>
            <a:bodyPr wrap="none" rtlCol="0">
              <a:spAutoFit/>
            </a:bodyPr>
            <a:lstStyle/>
            <a:p>
              <a:r>
                <a:rPr lang="en-US" dirty="0">
                  <a:solidFill>
                    <a:srgbClr val="FF0000"/>
                  </a:solidFill>
                </a:rPr>
                <a:t>2</a:t>
              </a:r>
            </a:p>
          </p:txBody>
        </p:sp>
        <p:sp>
          <p:nvSpPr>
            <p:cNvPr id="10" name="TextBox 9"/>
            <p:cNvSpPr txBox="1"/>
            <p:nvPr/>
          </p:nvSpPr>
          <p:spPr>
            <a:xfrm>
              <a:off x="4627296" y="2881633"/>
              <a:ext cx="364202" cy="523220"/>
            </a:xfrm>
            <a:prstGeom prst="rect">
              <a:avLst/>
            </a:prstGeom>
            <a:noFill/>
          </p:spPr>
          <p:txBody>
            <a:bodyPr wrap="none" rtlCol="0">
              <a:spAutoFit/>
            </a:bodyPr>
            <a:lstStyle/>
            <a:p>
              <a:r>
                <a:rPr lang="en-US" dirty="0">
                  <a:solidFill>
                    <a:srgbClr val="FF0000"/>
                  </a:solidFill>
                </a:rPr>
                <a:t>3</a:t>
              </a:r>
            </a:p>
          </p:txBody>
        </p:sp>
        <p:sp>
          <p:nvSpPr>
            <p:cNvPr id="11" name="TextBox 10"/>
            <p:cNvSpPr txBox="1"/>
            <p:nvPr/>
          </p:nvSpPr>
          <p:spPr>
            <a:xfrm>
              <a:off x="5598340" y="2881633"/>
              <a:ext cx="364202" cy="523220"/>
            </a:xfrm>
            <a:prstGeom prst="rect">
              <a:avLst/>
            </a:prstGeom>
            <a:noFill/>
          </p:spPr>
          <p:txBody>
            <a:bodyPr wrap="none" rtlCol="0">
              <a:spAutoFit/>
            </a:bodyPr>
            <a:lstStyle/>
            <a:p>
              <a:r>
                <a:rPr lang="en-US" dirty="0">
                  <a:solidFill>
                    <a:srgbClr val="FF0000"/>
                  </a:solidFill>
                </a:rPr>
                <a:t>4</a:t>
              </a:r>
            </a:p>
          </p:txBody>
        </p:sp>
        <p:sp>
          <p:nvSpPr>
            <p:cNvPr id="12" name="TextBox 11"/>
            <p:cNvSpPr txBox="1"/>
            <p:nvPr/>
          </p:nvSpPr>
          <p:spPr>
            <a:xfrm>
              <a:off x="6512740" y="2881633"/>
              <a:ext cx="364202" cy="523220"/>
            </a:xfrm>
            <a:prstGeom prst="rect">
              <a:avLst/>
            </a:prstGeom>
            <a:noFill/>
          </p:spPr>
          <p:txBody>
            <a:bodyPr wrap="none" rtlCol="0">
              <a:spAutoFit/>
            </a:bodyPr>
            <a:lstStyle/>
            <a:p>
              <a:r>
                <a:rPr lang="en-US" dirty="0">
                  <a:solidFill>
                    <a:srgbClr val="FF0000"/>
                  </a:solidFill>
                </a:rPr>
                <a:t>5</a:t>
              </a:r>
            </a:p>
          </p:txBody>
        </p:sp>
      </p:grpSp>
      <p:sp>
        <p:nvSpPr>
          <p:cNvPr id="13" name="TextBox 12"/>
          <p:cNvSpPr txBox="1"/>
          <p:nvPr/>
        </p:nvSpPr>
        <p:spPr>
          <a:xfrm>
            <a:off x="250854" y="6387773"/>
            <a:ext cx="4031873" cy="369332"/>
          </a:xfrm>
          <a:prstGeom prst="rect">
            <a:avLst/>
          </a:prstGeom>
          <a:noFill/>
        </p:spPr>
        <p:txBody>
          <a:bodyPr wrap="none" rtlCol="0">
            <a:spAutoFit/>
          </a:bodyPr>
          <a:lstStyle/>
          <a:p>
            <a:r>
              <a:rPr lang="en-US" sz="1800" dirty="0"/>
              <a:t>Here we allowed odd number of channels</a:t>
            </a:r>
          </a:p>
        </p:txBody>
      </p:sp>
    </p:spTree>
    <p:extLst>
      <p:ext uri="{BB962C8B-B14F-4D97-AF65-F5344CB8AC3E}">
        <p14:creationId xmlns:p14="http://schemas.microsoft.com/office/powerpoint/2010/main" val="184524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6"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Scaling </a:t>
            </a:r>
            <a:br>
              <a:rPr lang="en-US" dirty="0"/>
            </a:br>
            <a:r>
              <a:rPr lang="en-US" dirty="0"/>
              <a:t>(Design Engine version 7099)</a:t>
            </a:r>
          </a:p>
        </p:txBody>
      </p:sp>
      <p:pic>
        <p:nvPicPr>
          <p:cNvPr id="2233346" name="Picture 2" descr="http://designbeta.cee.cornell.edu/Designs/EtFlocSedFi/7099/10Lps/EtFlocSedFiFloc_t.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a:stretch/>
        </p:blipFill>
        <p:spPr bwMode="auto">
          <a:xfrm rot="5400000">
            <a:off x="188216" y="4764835"/>
            <a:ext cx="1975104" cy="698717"/>
          </a:xfrm>
          <a:prstGeom prst="rect">
            <a:avLst/>
          </a:prstGeom>
          <a:noFill/>
          <a:extLst>
            <a:ext uri="{909E8E84-426E-40DD-AFC4-6F175D3DCCD1}">
              <a14:hiddenFill xmlns:a14="http://schemas.microsoft.com/office/drawing/2010/main">
                <a:solidFill>
                  <a:srgbClr val="FFFFFF"/>
                </a:solidFill>
              </a14:hiddenFill>
            </a:ext>
          </a:extLst>
        </p:spPr>
      </p:pic>
      <p:pic>
        <p:nvPicPr>
          <p:cNvPr id="2233348" name="Picture 4" descr="http://designbeta.cee.cornell.edu/Designs/EtFlocSedFi/7099/50Lps/EtFlocSedFiFloc_t.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8545"/>
          <a:stretch/>
        </p:blipFill>
        <p:spPr bwMode="auto">
          <a:xfrm rot="5400000">
            <a:off x="3886710" y="3931057"/>
            <a:ext cx="3054096" cy="132794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75981" y="1511611"/>
            <a:ext cx="1828800" cy="1323439"/>
          </a:xfrm>
          <a:prstGeom prst="rect">
            <a:avLst/>
          </a:prstGeom>
          <a:noFill/>
        </p:spPr>
        <p:txBody>
          <a:bodyPr wrap="square" rtlCol="0">
            <a:spAutoFit/>
          </a:bodyPr>
          <a:lstStyle/>
          <a:p>
            <a:r>
              <a:rPr lang="en-US" sz="2000" dirty="0"/>
              <a:t>50 L/s</a:t>
            </a:r>
          </a:p>
          <a:p>
            <a:r>
              <a:rPr lang="en-US" sz="2000" dirty="0"/>
              <a:t>0.56 m wide channels</a:t>
            </a:r>
          </a:p>
          <a:p>
            <a:r>
              <a:rPr lang="en-US" sz="2000" dirty="0"/>
              <a:t>6.68 m long</a:t>
            </a:r>
          </a:p>
        </p:txBody>
      </p:sp>
      <p:sp>
        <p:nvSpPr>
          <p:cNvPr id="8" name="TextBox 7"/>
          <p:cNvSpPr txBox="1"/>
          <p:nvPr/>
        </p:nvSpPr>
        <p:spPr>
          <a:xfrm>
            <a:off x="492711" y="1511611"/>
            <a:ext cx="1828800" cy="1323439"/>
          </a:xfrm>
          <a:prstGeom prst="rect">
            <a:avLst/>
          </a:prstGeom>
          <a:noFill/>
        </p:spPr>
        <p:txBody>
          <a:bodyPr wrap="square" rtlCol="0">
            <a:spAutoFit/>
          </a:bodyPr>
          <a:lstStyle/>
          <a:p>
            <a:r>
              <a:rPr lang="en-US" sz="2000" dirty="0"/>
              <a:t>10 L/s</a:t>
            </a:r>
          </a:p>
          <a:p>
            <a:r>
              <a:rPr lang="en-US" sz="2000" dirty="0"/>
              <a:t>0.53 m wide channels</a:t>
            </a:r>
          </a:p>
          <a:p>
            <a:r>
              <a:rPr lang="en-US" sz="2000" dirty="0"/>
              <a:t>4.33 m long</a:t>
            </a:r>
          </a:p>
        </p:txBody>
      </p:sp>
      <p:pic>
        <p:nvPicPr>
          <p:cNvPr id="2233350" name="Picture 6" descr="http://designbeta.cee.cornell.edu/Designs/EtFlocSedFi/7099/70Lps/EtFlocSedFiFloc_t.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910"/>
          <a:stretch/>
        </p:blipFill>
        <p:spPr bwMode="auto">
          <a:xfrm rot="5400000">
            <a:off x="5959358" y="3697515"/>
            <a:ext cx="3328416" cy="160348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767616" y="1511611"/>
            <a:ext cx="1828800" cy="1323439"/>
          </a:xfrm>
          <a:prstGeom prst="rect">
            <a:avLst/>
          </a:prstGeom>
          <a:noFill/>
        </p:spPr>
        <p:txBody>
          <a:bodyPr wrap="square" rtlCol="0">
            <a:spAutoFit/>
          </a:bodyPr>
          <a:lstStyle/>
          <a:p>
            <a:r>
              <a:rPr lang="en-US" sz="2000" dirty="0"/>
              <a:t>70 L/s</a:t>
            </a:r>
          </a:p>
          <a:p>
            <a:r>
              <a:rPr lang="en-US" sz="2000" dirty="0"/>
              <a:t>0.72 m wide channels</a:t>
            </a:r>
          </a:p>
          <a:p>
            <a:r>
              <a:rPr lang="en-US" sz="2000" dirty="0"/>
              <a:t>7.27 m long</a:t>
            </a:r>
          </a:p>
        </p:txBody>
      </p:sp>
      <p:sp>
        <p:nvSpPr>
          <p:cNvPr id="11" name="TextBox 10"/>
          <p:cNvSpPr txBox="1"/>
          <p:nvPr/>
        </p:nvSpPr>
        <p:spPr>
          <a:xfrm>
            <a:off x="2584346" y="1511611"/>
            <a:ext cx="1828800" cy="1323439"/>
          </a:xfrm>
          <a:prstGeom prst="rect">
            <a:avLst/>
          </a:prstGeom>
          <a:noFill/>
        </p:spPr>
        <p:txBody>
          <a:bodyPr wrap="square" rtlCol="0">
            <a:spAutoFit/>
          </a:bodyPr>
          <a:lstStyle/>
          <a:p>
            <a:r>
              <a:rPr lang="en-US" sz="2000" dirty="0"/>
              <a:t>20 L/s</a:t>
            </a:r>
          </a:p>
          <a:p>
            <a:r>
              <a:rPr lang="en-US" sz="2000" dirty="0"/>
              <a:t>0.55 m wide channels</a:t>
            </a:r>
          </a:p>
          <a:p>
            <a:r>
              <a:rPr lang="en-US" sz="2000" dirty="0"/>
              <a:t>5.90 m long</a:t>
            </a:r>
          </a:p>
        </p:txBody>
      </p:sp>
      <p:pic>
        <p:nvPicPr>
          <p:cNvPr id="2233352" name="Picture 8" descr="http://designbeta.cee.cornell.edu/Designs/EtFlocSedFi/7099/20Lps/EtFlocSedFiFloc_t.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168"/>
          <a:stretch/>
        </p:blipFill>
        <p:spPr bwMode="auto">
          <a:xfrm rot="5400000">
            <a:off x="1882905" y="4431402"/>
            <a:ext cx="2697480" cy="683871"/>
          </a:xfrm>
          <a:prstGeom prst="rect">
            <a:avLst/>
          </a:prstGeom>
          <a:noFill/>
          <a:extLst>
            <a:ext uri="{909E8E84-426E-40DD-AFC4-6F175D3DCCD1}">
              <a14:hiddenFill xmlns:a14="http://schemas.microsoft.com/office/drawing/2010/main">
                <a:solidFill>
                  <a:srgbClr val="FFFFFF"/>
                </a:solidFill>
              </a14:hiddenFill>
            </a:ext>
          </a:extLst>
        </p:spPr>
      </p:pic>
      <p:pic>
        <p:nvPicPr>
          <p:cNvPr id="2233354" name="Picture 10" descr="http://designbeta.cee.cornell.edu/Designs/EtFlocSedFi/7099/20Lps/EtFlocSedFiFloc_f.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47735"/>
          <a:stretch/>
        </p:blipFill>
        <p:spPr bwMode="auto">
          <a:xfrm>
            <a:off x="2015773" y="6122078"/>
            <a:ext cx="1978199"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56" name="Picture 12" descr="http://designbeta.cee.cornell.edu/Designs/EtFlocSedFi/7099/10Lps/EtFlocSedFiFloc_f.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28776"/>
          <a:stretch/>
        </p:blipFill>
        <p:spPr bwMode="auto">
          <a:xfrm>
            <a:off x="247721" y="6122078"/>
            <a:ext cx="1451627"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58" name="Picture 14" descr="http://designbeta.cee.cornell.edu/Designs/EtFlocSedFi/7099/50Lps/EtFlocSedFiFloc_f.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52627"/>
          <a:stretch/>
        </p:blipFill>
        <p:spPr bwMode="auto">
          <a:xfrm>
            <a:off x="4322511" y="6122078"/>
            <a:ext cx="2182493"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60" name="Picture 16" descr="http://designbeta.cee.cornell.edu/Designs/EtFlocSedFi/7099/70Lps/EtFlocSedFiFloc_f.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56184"/>
          <a:stretch/>
        </p:blipFill>
        <p:spPr bwMode="auto">
          <a:xfrm>
            <a:off x="6692206" y="6122078"/>
            <a:ext cx="2359655"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732690"/>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effectLst/>
        </p:spPr>
        <p:txBody>
          <a:bodyPr/>
          <a:lstStyle/>
          <a:p>
            <a:pPr algn="l"/>
            <a:r>
              <a:rPr lang="en-US" dirty="0"/>
              <a:t>More details</a:t>
            </a:r>
          </a:p>
        </p:txBody>
      </p:sp>
      <p:sp>
        <p:nvSpPr>
          <p:cNvPr id="139267" name="Rectangle 3"/>
          <p:cNvSpPr>
            <a:spLocks noGrp="1" noChangeArrowheads="1"/>
          </p:cNvSpPr>
          <p:nvPr>
            <p:ph idx="1"/>
          </p:nvPr>
        </p:nvSpPr>
        <p:spPr>
          <a:xfrm>
            <a:off x="707065" y="1683488"/>
            <a:ext cx="7772400" cy="4552950"/>
          </a:xfrm>
        </p:spPr>
        <p:txBody>
          <a:bodyPr/>
          <a:lstStyle/>
          <a:p>
            <a:pPr>
              <a:lnSpc>
                <a:spcPct val="80000"/>
              </a:lnSpc>
            </a:pPr>
            <a:r>
              <a:rPr lang="en-US" sz="2800" dirty="0"/>
              <a:t>The ports between channels should have the same cross sectional area as WS</a:t>
            </a:r>
          </a:p>
          <a:p>
            <a:pPr>
              <a:lnSpc>
                <a:spcPct val="80000"/>
              </a:lnSpc>
            </a:pPr>
            <a:r>
              <a:rPr lang="en-US" sz="2800" dirty="0"/>
              <a:t>The number of chambers per canal (except in the last canal) is even – the number of baffles is odd</a:t>
            </a:r>
          </a:p>
          <a:p>
            <a:pPr>
              <a:lnSpc>
                <a:spcPct val="80000"/>
              </a:lnSpc>
            </a:pPr>
            <a:r>
              <a:rPr lang="en-US" sz="2800" dirty="0"/>
              <a:t>The number of chambers in the last canal is odd – the number of baffles is even</a:t>
            </a:r>
          </a:p>
          <a:p>
            <a:pPr>
              <a:lnSpc>
                <a:spcPct val="80000"/>
              </a:lnSpc>
            </a:pPr>
            <a:r>
              <a:rPr lang="en-US" sz="2800" dirty="0"/>
              <a:t>Why?</a:t>
            </a:r>
          </a:p>
          <a:p>
            <a:pPr>
              <a:lnSpc>
                <a:spcPct val="80000"/>
              </a:lnSpc>
            </a:pPr>
            <a:endParaRPr lang="en-US" sz="2800" dirty="0"/>
          </a:p>
        </p:txBody>
      </p:sp>
      <p:pic>
        <p:nvPicPr>
          <p:cNvPr id="8"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pic>
        <p:nvPicPr>
          <p:cNvPr id="9"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rot="21105534">
            <a:off x="2543263" y="4161803"/>
            <a:ext cx="5131173" cy="2875421"/>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head loss and water levels</a:t>
            </a:r>
            <a:endParaRPr lang="en-US" dirty="0"/>
          </a:p>
        </p:txBody>
      </p:sp>
      <p:sp>
        <p:nvSpPr>
          <p:cNvPr id="3" name="Content Placeholder 2"/>
          <p:cNvSpPr>
            <a:spLocks noGrp="1"/>
          </p:cNvSpPr>
          <p:nvPr>
            <p:ph idx="1"/>
          </p:nvPr>
        </p:nvSpPr>
        <p:spPr/>
        <p:txBody>
          <a:bodyPr/>
          <a:lstStyle/>
          <a:p>
            <a:r>
              <a:rPr lang="en-US" dirty="0" smtClean="0"/>
              <a:t>Downstream head loss set by </a:t>
            </a:r>
            <a:r>
              <a:rPr lang="en-US" dirty="0" err="1" smtClean="0"/>
              <a:t>sed</a:t>
            </a:r>
            <a:r>
              <a:rPr lang="en-US" dirty="0" smtClean="0"/>
              <a:t> tank</a:t>
            </a:r>
          </a:p>
          <a:p>
            <a:r>
              <a:rPr lang="en-US" dirty="0" smtClean="0"/>
              <a:t>Upstream depth set by head loss through the flocculator</a:t>
            </a:r>
          </a:p>
          <a:p>
            <a:r>
              <a:rPr lang="en-US" dirty="0" smtClean="0"/>
              <a:t>We design based on the depth set by the </a:t>
            </a:r>
            <a:r>
              <a:rPr lang="en-US" dirty="0" err="1" smtClean="0"/>
              <a:t>sed</a:t>
            </a:r>
            <a:r>
              <a:rPr lang="en-US" dirty="0" smtClean="0"/>
              <a:t> tank (ignore the effect of head loss that increases the water depth and retention time)</a:t>
            </a:r>
          </a:p>
          <a:p>
            <a:r>
              <a:rPr lang="en-US" dirty="0" smtClean="0"/>
              <a:t>We get a slightly conservative design (more collision potential than specified)</a:t>
            </a:r>
          </a:p>
          <a:p>
            <a:endParaRPr lang="en-US" dirty="0"/>
          </a:p>
        </p:txBody>
      </p:sp>
    </p:spTree>
    <p:extLst>
      <p:ext uri="{BB962C8B-B14F-4D97-AF65-F5344CB8AC3E}">
        <p14:creationId xmlns:p14="http://schemas.microsoft.com/office/powerpoint/2010/main" val="655959021"/>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71662" y="2361362"/>
            <a:ext cx="8843738" cy="3406391"/>
          </a:xfrm>
          <a:prstGeom prst="rect">
            <a:avLst/>
          </a:prstGeom>
        </p:spPr>
      </p:pic>
      <p:sp>
        <p:nvSpPr>
          <p:cNvPr id="5" name="Oval 4"/>
          <p:cNvSpPr/>
          <p:nvPr/>
        </p:nvSpPr>
        <p:spPr>
          <a:xfrm>
            <a:off x="7689749" y="3403201"/>
            <a:ext cx="137160" cy="13716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3689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grpId="0" nodeType="clickEffect">
                                  <p:stCondLst>
                                    <p:cond delay="0"/>
                                  </p:stCondLst>
                                  <p:endCondLst>
                                    <p:cond evt="onNext" delay="0">
                                      <p:tgtEl>
                                        <p:sldTgt/>
                                      </p:tgtEl>
                                    </p:cond>
                                  </p:endCondLst>
                                  <p:childTnLst>
                                    <p:animMotion origin="layout" path="M 2.5E-6 -0.00093 L 0.02205 -0.00093 L 0.02205 0.09676 C 0.01909 0.10926 0.00972 0.10926 0.00607 0.09676 C -0.00417 0.06736 -0.01702 0.03819 -0.02604 0.00764 C -0.03212 -0.00833 -0.04636 -0.01852 -0.05052 -0.02269 C -0.05382 -0.02245 -0.06476 -0.01782 -0.06841 -0.01782 C -0.06736 0.05417 -0.06962 0.13079 -0.06962 0.2088 C -0.08959 0.23056 -0.09566 0.27593 -0.1125 0.27153 C -0.12952 0.26782 -0.15868 0.23611 -0.17084 0.18773 C -0.18438 0.15301 -0.18056 0.0213 -0.20504 0.01319 C -0.23073 0.01319 -0.21962 0.2706 -0.24653 0.27593 C -0.27587 0.27639 -0.25295 0.0169 -0.27604 0.01597 C -0.30313 0.01042 -0.2941 0.25949 -0.31372 0.26782 C -0.33924 0.26944 -0.31129 0.00556 -0.33472 0.00856 C -0.3566 0.00069 -0.3625 0.2706 -0.38941 0.2706 C -0.41129 0.27431 -0.40643 0.0044 -0.41736 0.00347 C -0.42882 0.00185 -0.42726 0.26412 -0.45781 0.26412 C -0.48108 0.25486 -0.46146 0.00856 -0.48959 0.00764 C -0.51632 0.00069 -0.49792 0.25856 -0.525 0.25394 C -0.55174 0.25579 -0.53334 0.01875 -0.55052 0.00856 C -0.57847 0.01042 -0.57361 0.24444 -0.59722 0.25301 C -0.6191 0.24606 -0.59809 -0.00185 -0.62847 0.00093 C -0.66754 0.00093 -0.63472 0.25116 -0.67014 0.2537 C -0.69132 0.24815 -0.6691 0.00347 -0.69584 -0.00093 C -0.71893 -0.00278 -0.72084 0.24236 -0.74011 0.24051 C -0.76268 0.24144 -0.74028 0.00023 -0.7691 0.00069 C -0.79809 0.00093 -0.78229 0.1463 -0.78837 0.21667 L -0.78837 0.21759 " pathEditMode="relative" rAng="0" ptsTypes="AAAAAAAAAAAAAAAAAAAAAAAAAAAAA">
                                      <p:cBhvr>
                                        <p:cTn id="6" dur="20000" fill="hold"/>
                                        <p:tgtEl>
                                          <p:spTgt spid="5"/>
                                        </p:tgtEl>
                                        <p:attrNameLst>
                                          <p:attrName>ppt_x</p:attrName>
                                          <p:attrName>ppt_y</p:attrName>
                                        </p:attrNameLst>
                                      </p:cBhvr>
                                      <p:rCtr x="-38316" y="127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Flocculator elevations (as if it were one long channel)</a:t>
            </a:r>
            <a:endParaRPr lang="en-US" dirty="0"/>
          </a:p>
        </p:txBody>
      </p:sp>
      <p:grpSp>
        <p:nvGrpSpPr>
          <p:cNvPr id="42" name="Group 41"/>
          <p:cNvGrpSpPr/>
          <p:nvPr/>
        </p:nvGrpSpPr>
        <p:grpSpPr>
          <a:xfrm>
            <a:off x="150724" y="1818752"/>
            <a:ext cx="5740921" cy="4622241"/>
            <a:chOff x="703385" y="1818752"/>
            <a:chExt cx="7727182" cy="4622241"/>
          </a:xfrm>
        </p:grpSpPr>
        <p:sp>
          <p:nvSpPr>
            <p:cNvPr id="14" name="Right Triangle 13"/>
            <p:cNvSpPr/>
            <p:nvPr/>
          </p:nvSpPr>
          <p:spPr>
            <a:xfrm>
              <a:off x="703385" y="2103454"/>
              <a:ext cx="7717133" cy="669891"/>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23481" y="2768321"/>
              <a:ext cx="7697037" cy="36475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703385" y="1818752"/>
              <a:ext cx="7727182" cy="4622241"/>
            </a:xfrm>
            <a:custGeom>
              <a:avLst/>
              <a:gdLst>
                <a:gd name="connsiteX0" fmla="*/ 0 w 7727182"/>
                <a:gd name="connsiteY0" fmla="*/ 10048 h 4622241"/>
                <a:gd name="connsiteX1" fmla="*/ 20096 w 7727182"/>
                <a:gd name="connsiteY1" fmla="*/ 4612193 h 4622241"/>
                <a:gd name="connsiteX2" fmla="*/ 7717134 w 7727182"/>
                <a:gd name="connsiteY2" fmla="*/ 4622241 h 4622241"/>
                <a:gd name="connsiteX3" fmla="*/ 7727182 w 7727182"/>
                <a:gd name="connsiteY3" fmla="*/ 0 h 4622241"/>
              </a:gdLst>
              <a:ahLst/>
              <a:cxnLst>
                <a:cxn ang="0">
                  <a:pos x="connsiteX0" y="connsiteY0"/>
                </a:cxn>
                <a:cxn ang="0">
                  <a:pos x="connsiteX1" y="connsiteY1"/>
                </a:cxn>
                <a:cxn ang="0">
                  <a:pos x="connsiteX2" y="connsiteY2"/>
                </a:cxn>
                <a:cxn ang="0">
                  <a:pos x="connsiteX3" y="connsiteY3"/>
                </a:cxn>
              </a:cxnLst>
              <a:rect l="l" t="t" r="r" b="b"/>
              <a:pathLst>
                <a:path w="7727182" h="4622241">
                  <a:moveTo>
                    <a:pt x="0" y="10048"/>
                  </a:moveTo>
                  <a:cubicBezTo>
                    <a:pt x="6699" y="1544096"/>
                    <a:pt x="13397" y="3078145"/>
                    <a:pt x="20096" y="4612193"/>
                  </a:cubicBezTo>
                  <a:lnTo>
                    <a:pt x="7717134" y="4622241"/>
                  </a:lnTo>
                  <a:cubicBezTo>
                    <a:pt x="7720483" y="3081494"/>
                    <a:pt x="7723833" y="1540747"/>
                    <a:pt x="772718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150725" y="1818752"/>
            <a:ext cx="5849070" cy="959617"/>
            <a:chOff x="150724" y="1818752"/>
            <a:chExt cx="8058778" cy="959617"/>
          </a:xfrm>
        </p:grpSpPr>
        <p:cxnSp>
          <p:nvCxnSpPr>
            <p:cNvPr id="10" name="Straight Connector 9"/>
            <p:cNvCxnSpPr/>
            <p:nvPr/>
          </p:nvCxnSpPr>
          <p:spPr>
            <a:xfrm flipV="1">
              <a:off x="150724" y="1818752"/>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150724" y="1951055"/>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150724" y="2083358"/>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50724" y="2768321"/>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793818" y="1969503"/>
            <a:ext cx="634720" cy="4454770"/>
            <a:chOff x="1346479" y="1961103"/>
            <a:chExt cx="634720" cy="4454770"/>
          </a:xfrm>
        </p:grpSpPr>
        <p:cxnSp>
          <p:nvCxnSpPr>
            <p:cNvPr id="8" name="Straight Connector 7"/>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2061578" y="1969503"/>
            <a:ext cx="634720" cy="4454770"/>
            <a:chOff x="1346479" y="1961103"/>
            <a:chExt cx="634720" cy="4454770"/>
          </a:xfrm>
        </p:grpSpPr>
        <p:cxnSp>
          <p:nvCxnSpPr>
            <p:cNvPr id="28" name="Straight Connector 27"/>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3329338" y="1969503"/>
            <a:ext cx="634720" cy="4454770"/>
            <a:chOff x="1346479" y="1961103"/>
            <a:chExt cx="634720" cy="4454770"/>
          </a:xfrm>
        </p:grpSpPr>
        <p:cxnSp>
          <p:nvCxnSpPr>
            <p:cNvPr id="31" name="Straight Connector 30"/>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4597098" y="1969503"/>
            <a:ext cx="634720" cy="4454770"/>
            <a:chOff x="1346479" y="1961103"/>
            <a:chExt cx="634720" cy="4454770"/>
          </a:xfrm>
        </p:grpSpPr>
        <p:cxnSp>
          <p:nvCxnSpPr>
            <p:cNvPr id="34" name="Straight Connector 33"/>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TextBox 43"/>
          <p:cNvSpPr txBox="1"/>
          <p:nvPr/>
        </p:nvSpPr>
        <p:spPr>
          <a:xfrm>
            <a:off x="6097623" y="2568266"/>
            <a:ext cx="3128100" cy="400110"/>
          </a:xfrm>
          <a:prstGeom prst="rect">
            <a:avLst/>
          </a:prstGeom>
          <a:noFill/>
        </p:spPr>
        <p:txBody>
          <a:bodyPr wrap="none" rtlCol="0">
            <a:spAutoFit/>
          </a:bodyPr>
          <a:lstStyle/>
          <a:p>
            <a:r>
              <a:rPr lang="en-US" sz="2000" dirty="0" smtClean="0"/>
              <a:t>Water depth of </a:t>
            </a:r>
            <a:r>
              <a:rPr lang="en-US" sz="2000" dirty="0" err="1" smtClean="0"/>
              <a:t>sed</a:t>
            </a:r>
            <a:r>
              <a:rPr lang="en-US" sz="2000" dirty="0" smtClean="0"/>
              <a:t> tank </a:t>
            </a:r>
            <a:r>
              <a:rPr lang="en-US" sz="2000" dirty="0"/>
              <a:t>inlet</a:t>
            </a:r>
          </a:p>
        </p:txBody>
      </p:sp>
      <p:sp>
        <p:nvSpPr>
          <p:cNvPr id="45" name="TextBox 44"/>
          <p:cNvSpPr txBox="1"/>
          <p:nvPr/>
        </p:nvSpPr>
        <p:spPr>
          <a:xfrm>
            <a:off x="6234172" y="2193927"/>
            <a:ext cx="2359941" cy="400110"/>
          </a:xfrm>
          <a:prstGeom prst="rect">
            <a:avLst/>
          </a:prstGeom>
          <a:noFill/>
        </p:spPr>
        <p:txBody>
          <a:bodyPr wrap="none" rtlCol="0">
            <a:spAutoFit/>
          </a:bodyPr>
          <a:lstStyle/>
          <a:p>
            <a:r>
              <a:rPr lang="en-US" sz="2000" dirty="0" smtClean="0"/>
              <a:t>Flocculator head loss</a:t>
            </a:r>
            <a:endParaRPr lang="en-US" sz="2000" dirty="0"/>
          </a:p>
        </p:txBody>
      </p:sp>
      <p:sp>
        <p:nvSpPr>
          <p:cNvPr id="46" name="Right Brace 45"/>
          <p:cNvSpPr/>
          <p:nvPr/>
        </p:nvSpPr>
        <p:spPr>
          <a:xfrm>
            <a:off x="6005719" y="1818752"/>
            <a:ext cx="166254" cy="26460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p:cNvSpPr txBox="1"/>
          <p:nvPr/>
        </p:nvSpPr>
        <p:spPr>
          <a:xfrm>
            <a:off x="6225011" y="1745174"/>
            <a:ext cx="1223412" cy="400110"/>
          </a:xfrm>
          <a:prstGeom prst="rect">
            <a:avLst/>
          </a:prstGeom>
          <a:noFill/>
        </p:spPr>
        <p:txBody>
          <a:bodyPr wrap="none" rtlCol="0">
            <a:spAutoFit/>
          </a:bodyPr>
          <a:lstStyle/>
          <a:p>
            <a:r>
              <a:rPr lang="en-US" sz="2000" dirty="0" smtClean="0"/>
              <a:t>Freeboard</a:t>
            </a:r>
            <a:endParaRPr lang="en-US" sz="2000" dirty="0"/>
          </a:p>
        </p:txBody>
      </p:sp>
      <p:sp>
        <p:nvSpPr>
          <p:cNvPr id="48" name="Right Brace 47"/>
          <p:cNvSpPr/>
          <p:nvPr/>
        </p:nvSpPr>
        <p:spPr>
          <a:xfrm>
            <a:off x="5999794" y="2084347"/>
            <a:ext cx="195659" cy="68397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Right Brace 48"/>
          <p:cNvSpPr/>
          <p:nvPr/>
        </p:nvSpPr>
        <p:spPr>
          <a:xfrm>
            <a:off x="6018432" y="2778369"/>
            <a:ext cx="215740" cy="36459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p:cNvSpPr txBox="1"/>
          <p:nvPr/>
        </p:nvSpPr>
        <p:spPr>
          <a:xfrm>
            <a:off x="6266669" y="4362209"/>
            <a:ext cx="786104" cy="400110"/>
          </a:xfrm>
          <a:prstGeom prst="rect">
            <a:avLst/>
          </a:prstGeom>
          <a:noFill/>
        </p:spPr>
        <p:txBody>
          <a:bodyPr wrap="square" rtlCol="0">
            <a:spAutoFit/>
          </a:bodyPr>
          <a:lstStyle/>
          <a:p>
            <a:r>
              <a:rPr lang="en-US" sz="2000" dirty="0" err="1" smtClean="0"/>
              <a:t>H</a:t>
            </a:r>
            <a:r>
              <a:rPr lang="en-US" sz="2000" baseline="-25000" dirty="0" err="1" smtClean="0"/>
              <a:t>Floc</a:t>
            </a:r>
            <a:endParaRPr lang="en-US" sz="2000" dirty="0"/>
          </a:p>
        </p:txBody>
      </p:sp>
      <p:sp>
        <p:nvSpPr>
          <p:cNvPr id="53" name="TextBox 52"/>
          <p:cNvSpPr txBox="1"/>
          <p:nvPr/>
        </p:nvSpPr>
        <p:spPr>
          <a:xfrm rot="16200000">
            <a:off x="2197363" y="4486121"/>
            <a:ext cx="647934" cy="400110"/>
          </a:xfrm>
          <a:prstGeom prst="rect">
            <a:avLst/>
          </a:prstGeom>
          <a:noFill/>
        </p:spPr>
        <p:txBody>
          <a:bodyPr wrap="none" rtlCol="0">
            <a:spAutoFit/>
          </a:bodyPr>
          <a:lstStyle/>
          <a:p>
            <a:r>
              <a:rPr lang="en-US" sz="2000" dirty="0" smtClean="0"/>
              <a:t>0.4S</a:t>
            </a:r>
            <a:endParaRPr lang="en-US" sz="2000" dirty="0"/>
          </a:p>
        </p:txBody>
      </p:sp>
      <p:grpSp>
        <p:nvGrpSpPr>
          <p:cNvPr id="62" name="Group 61"/>
          <p:cNvGrpSpPr/>
          <p:nvPr/>
        </p:nvGrpSpPr>
        <p:grpSpPr>
          <a:xfrm>
            <a:off x="-173006" y="4274670"/>
            <a:ext cx="5754656" cy="704088"/>
            <a:chOff x="-258731" y="4274670"/>
            <a:chExt cx="5852408" cy="704088"/>
          </a:xfrm>
        </p:grpSpPr>
        <p:sp>
          <p:nvSpPr>
            <p:cNvPr id="51" name="Block Arc 50"/>
            <p:cNvSpPr/>
            <p:nvPr/>
          </p:nvSpPr>
          <p:spPr>
            <a:xfrm rot="5400000">
              <a:off x="-258731"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Block Arc 53"/>
            <p:cNvSpPr/>
            <p:nvPr/>
          </p:nvSpPr>
          <p:spPr>
            <a:xfrm rot="5400000">
              <a:off x="38480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Block Arc 54"/>
            <p:cNvSpPr/>
            <p:nvPr/>
          </p:nvSpPr>
          <p:spPr>
            <a:xfrm rot="5400000">
              <a:off x="102834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Block Arc 55"/>
            <p:cNvSpPr/>
            <p:nvPr/>
          </p:nvSpPr>
          <p:spPr>
            <a:xfrm rot="5400000">
              <a:off x="167188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Block Arc 56"/>
            <p:cNvSpPr/>
            <p:nvPr/>
          </p:nvSpPr>
          <p:spPr>
            <a:xfrm rot="5400000">
              <a:off x="231542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Block Arc 57"/>
            <p:cNvSpPr/>
            <p:nvPr/>
          </p:nvSpPr>
          <p:spPr>
            <a:xfrm rot="5400000">
              <a:off x="295896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Block Arc 58"/>
            <p:cNvSpPr/>
            <p:nvPr/>
          </p:nvSpPr>
          <p:spPr>
            <a:xfrm rot="5400000">
              <a:off x="360250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Block Arc 59"/>
            <p:cNvSpPr/>
            <p:nvPr/>
          </p:nvSpPr>
          <p:spPr>
            <a:xfrm rot="5400000">
              <a:off x="424604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Block Arc 60"/>
            <p:cNvSpPr/>
            <p:nvPr/>
          </p:nvSpPr>
          <p:spPr>
            <a:xfrm rot="5400000">
              <a:off x="488958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63" name="Picture 62">
            <a:extLst>
              <a:ext uri="{FF2B5EF4-FFF2-40B4-BE49-F238E27FC236}">
                <a16:creationId xmlns:a16="http://schemas.microsoft.com/office/drawing/2014/main" id="{B2EDC9F0-FA40-44CD-8C46-4D52C752604A}"/>
              </a:ext>
            </a:extLst>
          </p:cNvPr>
          <p:cNvPicPr>
            <a:picLocks noChangeAspect="1"/>
          </p:cNvPicPr>
          <p:nvPr>
            <p:custDataLst>
              <p:tags r:id="rId1"/>
            </p:custDataLst>
          </p:nvPr>
        </p:nvPicPr>
        <p:blipFill>
          <a:blip r:embed="rId3"/>
          <a:stretch>
            <a:fillRect/>
          </a:stretch>
        </p:blipFill>
        <p:spPr>
          <a:xfrm>
            <a:off x="6360959" y="5121793"/>
            <a:ext cx="2095543" cy="696686"/>
          </a:xfrm>
          <a:prstGeom prst="rect">
            <a:avLst/>
          </a:prstGeom>
        </p:spPr>
      </p:pic>
      <p:sp>
        <p:nvSpPr>
          <p:cNvPr id="64" name="TextBox 63"/>
          <p:cNvSpPr txBox="1"/>
          <p:nvPr/>
        </p:nvSpPr>
        <p:spPr>
          <a:xfrm>
            <a:off x="1907864" y="5964332"/>
            <a:ext cx="327334" cy="400110"/>
          </a:xfrm>
          <a:prstGeom prst="rect">
            <a:avLst/>
          </a:prstGeom>
          <a:noFill/>
        </p:spPr>
        <p:txBody>
          <a:bodyPr wrap="none" rtlCol="0">
            <a:spAutoFit/>
          </a:bodyPr>
          <a:lstStyle/>
          <a:p>
            <a:r>
              <a:rPr lang="en-US" sz="2000" dirty="0" smtClean="0"/>
              <a:t>S</a:t>
            </a:r>
            <a:endParaRPr lang="en-US" sz="2000" dirty="0"/>
          </a:p>
        </p:txBody>
      </p:sp>
      <p:sp>
        <p:nvSpPr>
          <p:cNvPr id="65" name="TextBox 64"/>
          <p:cNvSpPr txBox="1"/>
          <p:nvPr/>
        </p:nvSpPr>
        <p:spPr>
          <a:xfrm>
            <a:off x="2204457" y="5470136"/>
            <a:ext cx="327334" cy="400110"/>
          </a:xfrm>
          <a:prstGeom prst="rect">
            <a:avLst/>
          </a:prstGeom>
          <a:noFill/>
        </p:spPr>
        <p:txBody>
          <a:bodyPr wrap="none" rtlCol="0">
            <a:spAutoFit/>
          </a:bodyPr>
          <a:lstStyle/>
          <a:p>
            <a:r>
              <a:rPr lang="en-US" sz="2000" dirty="0" smtClean="0"/>
              <a:t>S</a:t>
            </a:r>
            <a:endParaRPr lang="en-US" sz="2000" dirty="0"/>
          </a:p>
        </p:txBody>
      </p:sp>
      <p:sp>
        <p:nvSpPr>
          <p:cNvPr id="66" name="TextBox 65"/>
          <p:cNvSpPr txBox="1"/>
          <p:nvPr/>
        </p:nvSpPr>
        <p:spPr>
          <a:xfrm>
            <a:off x="2523552" y="2920595"/>
            <a:ext cx="327334" cy="400110"/>
          </a:xfrm>
          <a:prstGeom prst="rect">
            <a:avLst/>
          </a:prstGeom>
          <a:noFill/>
        </p:spPr>
        <p:txBody>
          <a:bodyPr wrap="none" rtlCol="0">
            <a:spAutoFit/>
          </a:bodyPr>
          <a:lstStyle/>
          <a:p>
            <a:r>
              <a:rPr lang="en-US" sz="2000" dirty="0" smtClean="0"/>
              <a:t>S</a:t>
            </a:r>
            <a:endParaRPr lang="en-US" sz="2000" dirty="0"/>
          </a:p>
        </p:txBody>
      </p:sp>
      <p:sp>
        <p:nvSpPr>
          <p:cNvPr id="67" name="TextBox 66"/>
          <p:cNvSpPr txBox="1"/>
          <p:nvPr/>
        </p:nvSpPr>
        <p:spPr>
          <a:xfrm>
            <a:off x="7005054" y="3288316"/>
            <a:ext cx="2124548" cy="1631216"/>
          </a:xfrm>
          <a:prstGeom prst="rect">
            <a:avLst/>
          </a:prstGeom>
          <a:noFill/>
        </p:spPr>
        <p:txBody>
          <a:bodyPr wrap="square" rtlCol="0">
            <a:spAutoFit/>
          </a:bodyPr>
          <a:lstStyle/>
          <a:p>
            <a:r>
              <a:rPr lang="en-US" sz="2000" dirty="0" smtClean="0"/>
              <a:t>We ignore triangle of fluid caused by head loss when calculating residence time</a:t>
            </a:r>
            <a:endParaRPr lang="en-US" sz="2000" dirty="0"/>
          </a:p>
        </p:txBody>
      </p:sp>
    </p:spTree>
    <p:extLst>
      <p:ext uri="{BB962C8B-B14F-4D97-AF65-F5344CB8AC3E}">
        <p14:creationId xmlns:p14="http://schemas.microsoft.com/office/powerpoint/2010/main" val="3941697764"/>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6" name="Rectangle 4"/>
          <p:cNvSpPr>
            <a:spLocks noGrp="1" noChangeArrowheads="1"/>
          </p:cNvSpPr>
          <p:nvPr>
            <p:ph type="title"/>
          </p:nvPr>
        </p:nvSpPr>
        <p:spPr>
          <a:effectLst/>
        </p:spPr>
        <p:txBody>
          <a:bodyPr/>
          <a:lstStyle/>
          <a:p>
            <a:pPr>
              <a:defRPr/>
            </a:pPr>
            <a:r>
              <a:rPr lang="en-US" dirty="0"/>
              <a:t>An interesting design</a:t>
            </a:r>
            <a:br>
              <a:rPr lang="en-US" dirty="0"/>
            </a:br>
            <a:r>
              <a:rPr lang="en-US" dirty="0"/>
              <a:t>No this wasn’t AguaClara…</a:t>
            </a:r>
          </a:p>
        </p:txBody>
      </p:sp>
      <p:pic>
        <p:nvPicPr>
          <p:cNvPr id="139267" name="Picture 5"/>
          <p:cNvPicPr>
            <a:picLocks noChangeAspect="1" noChangeArrowheads="1"/>
          </p:cNvPicPr>
          <p:nvPr/>
        </p:nvPicPr>
        <p:blipFill>
          <a:blip r:embed="rId3" cstate="screen"/>
          <a:srcRect/>
          <a:stretch>
            <a:fillRect/>
          </a:stretch>
        </p:blipFill>
        <p:spPr bwMode="auto">
          <a:xfrm>
            <a:off x="1296648" y="1782679"/>
            <a:ext cx="6333345" cy="5075321"/>
          </a:xfrm>
          <a:prstGeom prst="rect">
            <a:avLst/>
          </a:prstGeom>
          <a:noFill/>
          <a:ln w="12700">
            <a:noFill/>
            <a:miter lim="800000"/>
            <a:headEnd type="none" w="lg" len="med"/>
            <a:tailEnd type="none" w="lg" len="med"/>
          </a:ln>
        </p:spPr>
      </p:pic>
    </p:spTree>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64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ln>
                  <a:solidFill>
                    <a:schemeClr val="bg1"/>
                  </a:solidFill>
                </a:ln>
              </a:rPr>
              <a:t>CEPIS Horizontal Flow Flocculator</a:t>
            </a:r>
          </a:p>
        </p:txBody>
      </p:sp>
    </p:spTree>
    <p:extLst>
      <p:ext uri="{BB962C8B-B14F-4D97-AF65-F5344CB8AC3E}">
        <p14:creationId xmlns:p14="http://schemas.microsoft.com/office/powerpoint/2010/main" val="895375509"/>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Reflection Questions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5704703" cy="4525963"/>
              </a:xfrm>
            </p:spPr>
            <p:txBody>
              <a:bodyPr/>
              <a:lstStyle/>
              <a:p>
                <a:r>
                  <a:rPr lang="en-US" dirty="0"/>
                  <a:t>How does the collision potential in a flocculator change with flow rate?</a:t>
                </a:r>
              </a:p>
              <a:p>
                <a:r>
                  <a:rPr lang="en-US" dirty="0"/>
                  <a:t>What is the ratio of </a:t>
                </a:r>
                <a14:m>
                  <m:oMath xmlns:m="http://schemas.openxmlformats.org/officeDocument/2006/math">
                    <m:sSub>
                      <m:sSubPr>
                        <m:ctrlPr>
                          <a:rPr lang="en-US" i="1">
                            <a:latin typeface="Cambria Math" panose="02040503050406030204" pitchFamily="18" charset="0"/>
                          </a:rPr>
                        </m:ctrlPr>
                      </m:sSubPr>
                      <m:e>
                        <m:r>
                          <a:rPr lang="en-US" i="1">
                            <a:latin typeface="Cambria Math"/>
                          </a:rPr>
                          <m:t>𝐺</m:t>
                        </m:r>
                      </m:e>
                      <m:sub>
                        <m:r>
                          <a:rPr lang="en-US" i="1">
                            <a:latin typeface="Cambria Math"/>
                          </a:rPr>
                          <m:t>𝑀𝑎𝑥</m:t>
                        </m:r>
                      </m:sub>
                    </m:sSub>
                  </m:oMath>
                </a14:m>
                <a:r>
                  <a:rPr lang="en-US" dirty="0"/>
                  <a:t> to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𝐺</m:t>
                        </m:r>
                      </m:e>
                    </m:acc>
                  </m:oMath>
                </a14:m>
                <a:r>
                  <a:rPr lang="en-US" dirty="0"/>
                  <a:t> for well designed hydraulic flocculators (extra info!)?</a:t>
                </a:r>
              </a:p>
              <a:p>
                <a:r>
                  <a:rPr lang="en-US" dirty="0"/>
                  <a:t>Why might mechanical flocculators break more flocs than hydraulic flocculators?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5704703" cy="4525963"/>
              </a:xfrm>
              <a:blipFill>
                <a:blip r:embed="rId5"/>
                <a:stretch>
                  <a:fillRect l="-4915" t="-7682" r="-962" b="-781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7838AD1E-04EF-47BC-9951-C4BB6067AC5A}"/>
              </a:ext>
            </a:extLst>
          </p:cNvPr>
          <p:cNvPicPr>
            <a:picLocks noChangeAspect="1"/>
          </p:cNvPicPr>
          <p:nvPr>
            <p:custDataLst>
              <p:tags r:id="rId1"/>
            </p:custDataLst>
          </p:nvPr>
        </p:nvPicPr>
        <p:blipFill>
          <a:blip r:embed="rId6"/>
          <a:stretch>
            <a:fillRect/>
          </a:stretch>
        </p:blipFill>
        <p:spPr>
          <a:xfrm>
            <a:off x="9360670" y="3761306"/>
            <a:ext cx="3212800" cy="413258"/>
          </a:xfrm>
          <a:prstGeom prst="rect">
            <a:avLst/>
          </a:prstGeom>
        </p:spPr>
      </p:pic>
      <p:pic>
        <p:nvPicPr>
          <p:cNvPr id="6" name="Picture 5">
            <a:extLst>
              <a:ext uri="{FF2B5EF4-FFF2-40B4-BE49-F238E27FC236}">
                <a16:creationId xmlns:a16="http://schemas.microsoft.com/office/drawing/2014/main" id="{B1F8C9C0-35E3-407C-86B9-83C48CB3F9A9}"/>
              </a:ext>
            </a:extLst>
          </p:cNvPr>
          <p:cNvPicPr>
            <a:picLocks noChangeAspect="1"/>
          </p:cNvPicPr>
          <p:nvPr>
            <p:custDataLst>
              <p:tags r:id="rId2"/>
            </p:custDataLst>
          </p:nvPr>
        </p:nvPicPr>
        <p:blipFill>
          <a:blip r:embed="rId7"/>
          <a:stretch>
            <a:fillRect/>
          </a:stretch>
        </p:blipFill>
        <p:spPr>
          <a:xfrm>
            <a:off x="9271726" y="2186282"/>
            <a:ext cx="2289371" cy="729599"/>
          </a:xfrm>
          <a:prstGeom prst="rect">
            <a:avLst/>
          </a:prstGeom>
        </p:spPr>
      </p:pic>
    </p:spTree>
    <p:extLst>
      <p:ext uri="{BB962C8B-B14F-4D97-AF65-F5344CB8AC3E}">
        <p14:creationId xmlns:p14="http://schemas.microsoft.com/office/powerpoint/2010/main" val="2906884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nodeType="clickEffect">
                                  <p:stCondLst>
                                    <p:cond delay="0"/>
                                  </p:stCondLst>
                                  <p:childTnLst>
                                    <p:animMotion origin="layout" path="M -1.38889E-6 -4.44444E-6 L -0.31406 -4.44444E-6 " pathEditMode="relative" rAng="0" ptsTypes="AA">
                                      <p:cBhvr>
                                        <p:cTn id="10" dur="2000" fill="hold"/>
                                        <p:tgtEl>
                                          <p:spTgt spid="6"/>
                                        </p:tgtEl>
                                        <p:attrNameLst>
                                          <p:attrName>ppt_x</p:attrName>
                                          <p:attrName>ppt_y</p:attrName>
                                        </p:attrNameLst>
                                      </p:cBhvr>
                                      <p:rCtr x="-15712" y="0"/>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path" presetSubtype="0" accel="50000" decel="50000" fill="hold" nodeType="clickEffect">
                                  <p:stCondLst>
                                    <p:cond delay="0"/>
                                  </p:stCondLst>
                                  <p:childTnLst>
                                    <p:animMotion origin="layout" path="M 2.77778E-7 -7.40741E-7 L -0.38524 -7.40741E-7 " pathEditMode="relative" rAng="0" ptsTypes="AA">
                                      <p:cBhvr>
                                        <p:cTn id="18" dur="2000" fill="hold"/>
                                        <p:tgtEl>
                                          <p:spTgt spid="9"/>
                                        </p:tgtEl>
                                        <p:attrNameLst>
                                          <p:attrName>ppt_x</p:attrName>
                                          <p:attrName>ppt_y</p:attrName>
                                        </p:attrNameLst>
                                      </p:cBhvr>
                                      <p:rCtr x="-19271" y="0"/>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6430" y="228600"/>
            <a:ext cx="6658970" cy="1143000"/>
          </a:xfrm>
        </p:spPr>
        <p:txBody>
          <a:bodyPr/>
          <a:lstStyle/>
          <a:p>
            <a:r>
              <a:rPr lang="en-US" dirty="0"/>
              <a:t>Reflection Questions</a:t>
            </a:r>
          </a:p>
        </p:txBody>
      </p:sp>
      <p:sp>
        <p:nvSpPr>
          <p:cNvPr id="3" name="Content Placeholder 2"/>
          <p:cNvSpPr>
            <a:spLocks noGrp="1"/>
          </p:cNvSpPr>
          <p:nvPr>
            <p:ph idx="1"/>
          </p:nvPr>
        </p:nvSpPr>
        <p:spPr>
          <a:xfrm>
            <a:off x="2520462" y="1981200"/>
            <a:ext cx="4103076" cy="4114800"/>
          </a:xfrm>
        </p:spPr>
        <p:txBody>
          <a:bodyPr/>
          <a:lstStyle/>
          <a:p>
            <a:r>
              <a:rPr lang="en-US" dirty="0"/>
              <a:t>What are some alternate geometries?</a:t>
            </a:r>
          </a:p>
          <a:p>
            <a:r>
              <a:rPr lang="en-US" dirty="0"/>
              <a:t>How else could you generate head loss to create collisions?</a:t>
            </a:r>
          </a:p>
        </p:txBody>
      </p:sp>
      <p:sp>
        <p:nvSpPr>
          <p:cNvPr id="14" name="Line 12"/>
          <p:cNvSpPr>
            <a:spLocks noChangeShapeType="1"/>
          </p:cNvSpPr>
          <p:nvPr/>
        </p:nvSpPr>
        <p:spPr bwMode="auto">
          <a:xfrm>
            <a:off x="591513" y="1134857"/>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5" name="Rectangle 14"/>
          <p:cNvSpPr/>
          <p:nvPr/>
        </p:nvSpPr>
        <p:spPr bwMode="auto">
          <a:xfrm flipH="1">
            <a:off x="700" y="862007"/>
            <a:ext cx="2278473" cy="5995993"/>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a:ln>
                <a:noFill/>
              </a:ln>
              <a:solidFill>
                <a:schemeClr val="tx1"/>
              </a:solidFill>
              <a:effectLst/>
              <a:latin typeface="Times New Roman" pitchFamily="18" charset="0"/>
            </a:endParaRPr>
          </a:p>
        </p:txBody>
      </p:sp>
      <p:cxnSp>
        <p:nvCxnSpPr>
          <p:cNvPr id="16" name="Straight Connector 15"/>
          <p:cNvCxnSpPr/>
          <p:nvPr/>
        </p:nvCxnSpPr>
        <p:spPr bwMode="auto">
          <a:xfrm flipV="1">
            <a:off x="1474656" y="2198"/>
            <a:ext cx="0" cy="5757157"/>
          </a:xfrm>
          <a:prstGeom prst="line">
            <a:avLst/>
          </a:prstGeom>
          <a:noFill/>
          <a:ln w="38100" cap="flat" cmpd="sng" algn="ctr">
            <a:solidFill>
              <a:schemeClr val="tx1"/>
            </a:solidFill>
            <a:prstDash val="solid"/>
            <a:round/>
            <a:headEnd type="none" w="lg" len="med"/>
            <a:tailEnd type="none" w="lg" len="med"/>
          </a:ln>
          <a:effectLst/>
        </p:spPr>
      </p:cxnSp>
      <p:cxnSp>
        <p:nvCxnSpPr>
          <p:cNvPr id="17" name="Straight Connector 16"/>
          <p:cNvCxnSpPr/>
          <p:nvPr/>
        </p:nvCxnSpPr>
        <p:spPr bwMode="auto">
          <a:xfrm flipV="1">
            <a:off x="735403" y="1967476"/>
            <a:ext cx="0" cy="4890524"/>
          </a:xfrm>
          <a:prstGeom prst="line">
            <a:avLst/>
          </a:prstGeom>
          <a:noFill/>
          <a:ln w="38100" cap="flat" cmpd="sng" algn="ctr">
            <a:solidFill>
              <a:schemeClr val="tx1"/>
            </a:solidFill>
            <a:prstDash val="solid"/>
            <a:round/>
            <a:headEnd type="none" w="lg" len="med"/>
            <a:tailEnd type="none" w="lg" len="med"/>
          </a:ln>
          <a:effectLst/>
        </p:spPr>
      </p:cxnSp>
      <p:cxnSp>
        <p:nvCxnSpPr>
          <p:cNvPr id="18" name="Straight Arrow Connector 17"/>
          <p:cNvCxnSpPr/>
          <p:nvPr/>
        </p:nvCxnSpPr>
        <p:spPr bwMode="auto">
          <a:xfrm flipH="1" flipV="1">
            <a:off x="355542" y="2431500"/>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19" name="Straight Arrow Connector 18"/>
          <p:cNvCxnSpPr/>
          <p:nvPr/>
        </p:nvCxnSpPr>
        <p:spPr bwMode="auto">
          <a:xfrm flipH="1" flipV="1">
            <a:off x="1859070" y="2515661"/>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20" name="Freeform 19"/>
          <p:cNvSpPr/>
          <p:nvPr/>
        </p:nvSpPr>
        <p:spPr bwMode="auto">
          <a:xfrm>
            <a:off x="0" y="-11450"/>
            <a:ext cx="2256430" cy="6869449"/>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176951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2555375"/>
                  <a:pt x="2251881" y="117695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Freeform 20"/>
          <p:cNvSpPr/>
          <p:nvPr/>
        </p:nvSpPr>
        <p:spPr bwMode="auto">
          <a:xfrm>
            <a:off x="691485" y="1526251"/>
            <a:ext cx="534538" cy="4082956"/>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538" h="4082956">
                <a:moveTo>
                  <a:pt x="18197" y="1162335"/>
                </a:moveTo>
                <a:cubicBezTo>
                  <a:pt x="0" y="794982"/>
                  <a:pt x="5838" y="453734"/>
                  <a:pt x="18197" y="234287"/>
                </a:cubicBezTo>
                <a:cubicBezTo>
                  <a:pt x="27295" y="95534"/>
                  <a:pt x="86435" y="18198"/>
                  <a:pt x="236561" y="2275"/>
                </a:cubicBezTo>
                <a:cubicBezTo>
                  <a:pt x="441278" y="0"/>
                  <a:pt x="534538" y="195619"/>
                  <a:pt x="509517" y="875732"/>
                </a:cubicBezTo>
                <a:cubicBezTo>
                  <a:pt x="484496" y="1555845"/>
                  <a:pt x="172872" y="3267501"/>
                  <a:pt x="86436" y="4082956"/>
                </a:cubicBezTo>
              </a:path>
            </a:pathLst>
          </a:custGeom>
          <a:noFill/>
          <a:ln w="381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Box 21"/>
          <p:cNvSpPr txBox="1"/>
          <p:nvPr/>
        </p:nvSpPr>
        <p:spPr>
          <a:xfrm rot="16200000">
            <a:off x="592390" y="2146180"/>
            <a:ext cx="740908" cy="461665"/>
          </a:xfrm>
          <a:prstGeom prst="rect">
            <a:avLst/>
          </a:prstGeom>
          <a:noFill/>
        </p:spPr>
        <p:txBody>
          <a:bodyPr wrap="none" rtlCol="0">
            <a:spAutoFit/>
          </a:bodyPr>
          <a:lstStyle/>
          <a:p>
            <a:r>
              <a:rPr lang="en-US" sz="2400" dirty="0"/>
              <a:t>0.6S</a:t>
            </a:r>
          </a:p>
        </p:txBody>
      </p:sp>
      <p:sp>
        <p:nvSpPr>
          <p:cNvPr id="23" name="TextBox 22"/>
          <p:cNvSpPr txBox="1"/>
          <p:nvPr/>
        </p:nvSpPr>
        <p:spPr>
          <a:xfrm rot="16200000">
            <a:off x="963156" y="2107511"/>
            <a:ext cx="740908" cy="461665"/>
          </a:xfrm>
          <a:prstGeom prst="rect">
            <a:avLst/>
          </a:prstGeom>
          <a:noFill/>
        </p:spPr>
        <p:txBody>
          <a:bodyPr wrap="none" rtlCol="0">
            <a:spAutoFit/>
          </a:bodyPr>
          <a:lstStyle/>
          <a:p>
            <a:r>
              <a:rPr lang="en-US" sz="2400" dirty="0"/>
              <a:t>0.4S</a:t>
            </a:r>
          </a:p>
        </p:txBody>
      </p:sp>
      <p:pic>
        <p:nvPicPr>
          <p:cNvPr id="24" name="Picture 1">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Reflection Questions</a:t>
            </a:r>
          </a:p>
        </p:txBody>
      </p:sp>
      <p:sp>
        <p:nvSpPr>
          <p:cNvPr id="3" name="Content Placeholder 2"/>
          <p:cNvSpPr>
            <a:spLocks noGrp="1"/>
          </p:cNvSpPr>
          <p:nvPr>
            <p:ph idx="1"/>
          </p:nvPr>
        </p:nvSpPr>
        <p:spPr>
          <a:xfrm>
            <a:off x="457200" y="1600200"/>
            <a:ext cx="5548184" cy="4525963"/>
          </a:xfrm>
        </p:spPr>
        <p:txBody>
          <a:bodyPr/>
          <a:lstStyle/>
          <a:p>
            <a:r>
              <a:rPr lang="en-US" dirty="0"/>
              <a:t>What is the relationship between potential energy loss and the average velocity gradient in a flocculator?</a:t>
            </a:r>
          </a:p>
          <a:p>
            <a:r>
              <a:rPr lang="en-US" dirty="0"/>
              <a:t>How did AguaClara get around the 45 cm limitation?</a:t>
            </a:r>
          </a:p>
          <a:p>
            <a:r>
              <a:rPr lang="en-US" dirty="0"/>
              <a:t>How does the non uniformity of </a:t>
            </a:r>
            <a:r>
              <a:rPr lang="en-US" dirty="0">
                <a:latin typeface="Symbol" pitchFamily="18" charset="2"/>
              </a:rPr>
              <a:t>e</a:t>
            </a:r>
            <a:r>
              <a:rPr lang="en-US" dirty="0"/>
              <a:t> (or G) influence efficiency of energy use?</a:t>
            </a:r>
          </a:p>
          <a:p>
            <a:endParaRPr lang="en-US" dirty="0"/>
          </a:p>
        </p:txBody>
      </p:sp>
      <p:pic>
        <p:nvPicPr>
          <p:cNvPr id="6" name="Picture 6">
            <a:hlinkClick r:id="rId3" action="ppaction://hlinksldjump"/>
          </p:cNvPr>
          <p:cNvPicPr>
            <a:picLocks noChangeAspect="1" noChangeArrowheads="1"/>
          </p:cNvPicPr>
          <p:nvPr/>
        </p:nvPicPr>
        <p:blipFill>
          <a:blip r:embed="rId4" cstate="screen"/>
          <a:srcRect/>
          <a:stretch>
            <a:fillRect/>
          </a:stretch>
        </p:blipFill>
        <p:spPr bwMode="auto">
          <a:xfrm>
            <a:off x="5739857" y="5267456"/>
            <a:ext cx="3097212" cy="725488"/>
          </a:xfrm>
          <a:prstGeom prst="rect">
            <a:avLst/>
          </a:prstGeom>
          <a:noFill/>
          <a:ln w="12700">
            <a:noFill/>
            <a:miter lim="800000"/>
            <a:headEnd type="none" w="lg" len="med"/>
            <a:tailEnd type="none" w="lg" len="med"/>
          </a:ln>
          <a:effectLst/>
        </p:spPr>
      </p:pic>
      <p:pic>
        <p:nvPicPr>
          <p:cNvPr id="4" name="Picture 3"/>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9144000" y="1984257"/>
            <a:ext cx="3210666" cy="55619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94444E-6 -4.07407E-6 L -0.39462 -4.07407E-6 " pathEditMode="relative" rAng="0" ptsTypes="AA">
                                      <p:cBhvr>
                                        <p:cTn id="6" dur="2000" fill="hold"/>
                                        <p:tgtEl>
                                          <p:spTgt spid="4"/>
                                        </p:tgtEl>
                                        <p:attrNameLst>
                                          <p:attrName>ppt_x</p:attrName>
                                          <p:attrName>ppt_y</p:attrName>
                                        </p:attrNameLst>
                                      </p:cBhvr>
                                      <p:rCtr x="-197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the AguaClara design so different from traditional designs?</a:t>
            </a:r>
            <a:endParaRPr lang="en-US" dirty="0"/>
          </a:p>
        </p:txBody>
      </p:sp>
      <p:sp>
        <p:nvSpPr>
          <p:cNvPr id="3" name="Content Placeholder 2"/>
          <p:cNvSpPr>
            <a:spLocks noGrp="1"/>
          </p:cNvSpPr>
          <p:nvPr>
            <p:ph idx="1"/>
          </p:nvPr>
        </p:nvSpPr>
        <p:spPr/>
        <p:txBody>
          <a:bodyPr/>
          <a:lstStyle/>
          <a:p>
            <a:r>
              <a:rPr lang="en-US" dirty="0" smtClean="0"/>
              <a:t>Why lower </a:t>
            </a:r>
            <a:r>
              <a:rPr lang="en-US" dirty="0" err="1" smtClean="0"/>
              <a:t>G</a:t>
            </a:r>
            <a:r>
              <a:rPr lang="en-US" baseline="-25000" dirty="0" err="1" smtClean="0"/>
              <a:t>CS</a:t>
            </a:r>
            <a:r>
              <a:rPr lang="en-US" dirty="0" err="1" smtClean="0">
                <a:latin typeface="Symbol" panose="05050102010706020507" pitchFamily="18" charset="2"/>
              </a:rPr>
              <a:t>q</a:t>
            </a:r>
            <a:r>
              <a:rPr lang="en-US" dirty="0" smtClean="0"/>
              <a:t>?</a:t>
            </a:r>
          </a:p>
          <a:p>
            <a:pPr lvl="1"/>
            <a:r>
              <a:rPr lang="en-US" dirty="0" smtClean="0"/>
              <a:t>Uniform velocity gradient</a:t>
            </a:r>
          </a:p>
          <a:p>
            <a:pPr lvl="1"/>
            <a:r>
              <a:rPr lang="en-US" dirty="0" smtClean="0"/>
              <a:t>Close to plug flow (no short circuiting)</a:t>
            </a:r>
          </a:p>
          <a:p>
            <a:r>
              <a:rPr lang="en-US" dirty="0" smtClean="0"/>
              <a:t>Why not tapered G</a:t>
            </a:r>
            <a:r>
              <a:rPr lang="en-US" baseline="-25000" dirty="0" smtClean="0"/>
              <a:t>CS</a:t>
            </a:r>
            <a:r>
              <a:rPr lang="en-US" dirty="0" smtClean="0"/>
              <a:t>?</a:t>
            </a:r>
          </a:p>
          <a:p>
            <a:pPr lvl="1"/>
            <a:r>
              <a:rPr lang="en-US" dirty="0" smtClean="0"/>
              <a:t>Big flocs aren’t our goal! No reason for tapering!</a:t>
            </a:r>
          </a:p>
          <a:p>
            <a:r>
              <a:rPr lang="en-US" dirty="0" smtClean="0"/>
              <a:t>Why much higher </a:t>
            </a:r>
            <a:r>
              <a:rPr lang="en-US" dirty="0"/>
              <a:t>G</a:t>
            </a:r>
            <a:r>
              <a:rPr lang="en-US" baseline="-25000" dirty="0"/>
              <a:t>CS</a:t>
            </a:r>
            <a:r>
              <a:rPr lang="en-US" dirty="0" smtClean="0"/>
              <a:t>?</a:t>
            </a:r>
          </a:p>
          <a:p>
            <a:pPr lvl="1"/>
            <a:r>
              <a:rPr lang="en-US" dirty="0" smtClean="0"/>
              <a:t>We will make big flocs in the floc blanket </a:t>
            </a:r>
          </a:p>
          <a:p>
            <a:r>
              <a:rPr lang="en-US" dirty="0" smtClean="0"/>
              <a:t>Why do we use G</a:t>
            </a:r>
            <a:r>
              <a:rPr lang="en-US" baseline="-25000" dirty="0" smtClean="0"/>
              <a:t>CS</a:t>
            </a:r>
            <a:r>
              <a:rPr lang="en-US" dirty="0" smtClean="0"/>
              <a:t> rather than     ? </a:t>
            </a:r>
            <a:endParaRPr lang="en-US" dirty="0"/>
          </a:p>
          <a:p>
            <a:pPr lvl="1"/>
            <a:r>
              <a:rPr lang="en-US" dirty="0" smtClean="0"/>
              <a:t>It isn’t an average. It is an approximation.</a:t>
            </a:r>
          </a:p>
          <a:p>
            <a:endParaRPr lang="en-US" dirty="0"/>
          </a:p>
        </p:txBody>
      </p:sp>
      <p:pic>
        <p:nvPicPr>
          <p:cNvPr id="4" name="Picture 3"/>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6338276" y="5504016"/>
            <a:ext cx="290210" cy="348740"/>
          </a:xfrm>
          <a:prstGeom prst="rect">
            <a:avLst/>
          </a:prstGeom>
        </p:spPr>
      </p:pic>
    </p:spTree>
    <p:extLst>
      <p:ext uri="{BB962C8B-B14F-4D97-AF65-F5344CB8AC3E}">
        <p14:creationId xmlns:p14="http://schemas.microsoft.com/office/powerpoint/2010/main" val="1704795590"/>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r>
              <a:rPr lang="en-US" dirty="0"/>
              <a:t>Energy dissipation rate determines the spacing of the baffles.</a:t>
            </a:r>
          </a:p>
          <a:p>
            <a:r>
              <a:rPr lang="en-US" dirty="0"/>
              <a:t>Energy is used most efficiently to create collisions when the energy dissipation rate is uniform. Therefore H/S between 3 and 6 is best.</a:t>
            </a:r>
          </a:p>
          <a:p>
            <a:r>
              <a:rPr lang="en-US" dirty="0"/>
              <a:t>Collision potential is a function of geometry and a function of flow rate</a:t>
            </a:r>
          </a:p>
          <a:p>
            <a:endParaRPr lang="en-US" dirty="0"/>
          </a:p>
        </p:txBody>
      </p:sp>
    </p:spTree>
    <p:extLst>
      <p:ext uri="{BB962C8B-B14F-4D97-AF65-F5344CB8AC3E}">
        <p14:creationId xmlns:p14="http://schemas.microsoft.com/office/powerpoint/2010/main" val="2400773375"/>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a:t>The Energy Dissipation Rate isn’t uniform</a:t>
            </a:r>
            <a:endParaRPr lang="en-US" dirty="0"/>
          </a:p>
        </p:txBody>
      </p:sp>
      <p:sp>
        <p:nvSpPr>
          <p:cNvPr id="27" name="Content Placeholder 26"/>
          <p:cNvSpPr>
            <a:spLocks noGrp="1"/>
          </p:cNvSpPr>
          <p:nvPr>
            <p:ph idx="1"/>
          </p:nvPr>
        </p:nvSpPr>
        <p:spPr>
          <a:xfrm>
            <a:off x="457200" y="1600200"/>
            <a:ext cx="7325833" cy="4525963"/>
          </a:xfrm>
        </p:spPr>
        <p:txBody>
          <a:bodyPr/>
          <a:lstStyle/>
          <a:p>
            <a:r>
              <a:rPr lang="en-US" dirty="0"/>
              <a:t>Ideally (for optimal efficiency) the flocculator would have a completely uniform energy dissipation rate</a:t>
            </a:r>
          </a:p>
          <a:p>
            <a:r>
              <a:rPr lang="en-US" dirty="0"/>
              <a:t>We can evaluate the energy dissipation rate uniformity of various designs as a function of H/S</a:t>
            </a:r>
          </a:p>
        </p:txBody>
      </p:sp>
      <p:grpSp>
        <p:nvGrpSpPr>
          <p:cNvPr id="3" name="Group 2"/>
          <p:cNvGrpSpPr/>
          <p:nvPr/>
        </p:nvGrpSpPr>
        <p:grpSpPr>
          <a:xfrm>
            <a:off x="401795" y="2911755"/>
            <a:ext cx="8345487" cy="3683000"/>
            <a:chOff x="798513" y="3076575"/>
            <a:chExt cx="8345487" cy="3683000"/>
          </a:xfrm>
        </p:grpSpPr>
        <p:grpSp>
          <p:nvGrpSpPr>
            <p:cNvPr id="4" name="Group 30"/>
            <p:cNvGrpSpPr>
              <a:grpSpLocks/>
            </p:cNvGrpSpPr>
            <p:nvPr/>
          </p:nvGrpSpPr>
          <p:grpSpPr bwMode="auto">
            <a:xfrm>
              <a:off x="906461" y="5362575"/>
              <a:ext cx="7056435" cy="1289050"/>
              <a:chOff x="661" y="2928"/>
              <a:chExt cx="4445" cy="812"/>
            </a:xfrm>
          </p:grpSpPr>
          <p:sp>
            <p:nvSpPr>
              <p:cNvPr id="7" name="Rectangle 7"/>
              <p:cNvSpPr>
                <a:spLocks noChangeArrowheads="1"/>
              </p:cNvSpPr>
              <p:nvPr/>
            </p:nvSpPr>
            <p:spPr bwMode="auto">
              <a:xfrm>
                <a:off x="664" y="3167"/>
                <a:ext cx="4429" cy="330"/>
              </a:xfrm>
              <a:prstGeom prst="rect">
                <a:avLst/>
              </a:prstGeom>
              <a:solidFill>
                <a:srgbClr val="69FF7B"/>
              </a:solidFill>
              <a:ln w="12700">
                <a:solidFill>
                  <a:schemeClr val="tx1"/>
                </a:solidFill>
                <a:miter lim="800000"/>
                <a:headEnd type="none" w="lg" len="med"/>
                <a:tailEnd type="none" w="lg" len="med"/>
              </a:ln>
              <a:effectLst/>
            </p:spPr>
            <p:txBody>
              <a:bodyPr anchor="ctr">
                <a:spAutoFit/>
              </a:bodyPr>
              <a:lstStyle/>
              <a:p>
                <a:endParaRPr lang="en-US"/>
              </a:p>
            </p:txBody>
          </p:sp>
          <p:grpSp>
            <p:nvGrpSpPr>
              <p:cNvPr id="8" name="Group 19"/>
              <p:cNvGrpSpPr>
                <a:grpSpLocks/>
              </p:cNvGrpSpPr>
              <p:nvPr/>
            </p:nvGrpSpPr>
            <p:grpSpPr bwMode="auto">
              <a:xfrm>
                <a:off x="943" y="2928"/>
                <a:ext cx="4163" cy="812"/>
                <a:chOff x="943" y="2928"/>
                <a:chExt cx="4163" cy="812"/>
              </a:xfrm>
            </p:grpSpPr>
            <p:pic>
              <p:nvPicPr>
                <p:cNvPr id="18" name="Picture 3"/>
                <p:cNvPicPr>
                  <a:picLocks noChangeAspect="1" noChangeArrowheads="1"/>
                </p:cNvPicPr>
                <p:nvPr/>
              </p:nvPicPr>
              <p:blipFill>
                <a:blip r:embed="rId2" cstate="screen"/>
                <a:srcRect/>
                <a:stretch>
                  <a:fillRect/>
                </a:stretch>
              </p:blipFill>
              <p:spPr bwMode="auto">
                <a:xfrm>
                  <a:off x="943" y="2928"/>
                  <a:ext cx="257" cy="812"/>
                </a:xfrm>
                <a:prstGeom prst="rect">
                  <a:avLst/>
                </a:prstGeom>
                <a:noFill/>
                <a:ln w="1">
                  <a:noFill/>
                  <a:miter lim="800000"/>
                  <a:headEnd/>
                  <a:tailEnd/>
                </a:ln>
              </p:spPr>
            </p:pic>
            <p:pic>
              <p:nvPicPr>
                <p:cNvPr id="19" name="Picture 3"/>
                <p:cNvPicPr>
                  <a:picLocks noChangeAspect="1" noChangeArrowheads="1"/>
                </p:cNvPicPr>
                <p:nvPr/>
              </p:nvPicPr>
              <p:blipFill>
                <a:blip r:embed="rId2" cstate="screen"/>
                <a:srcRect/>
                <a:stretch>
                  <a:fillRect/>
                </a:stretch>
              </p:blipFill>
              <p:spPr bwMode="auto">
                <a:xfrm>
                  <a:off x="1501" y="2928"/>
                  <a:ext cx="257" cy="812"/>
                </a:xfrm>
                <a:prstGeom prst="rect">
                  <a:avLst/>
                </a:prstGeom>
                <a:noFill/>
                <a:ln w="1">
                  <a:noFill/>
                  <a:miter lim="800000"/>
                  <a:headEnd/>
                  <a:tailEnd/>
                </a:ln>
              </p:spPr>
            </p:pic>
            <p:pic>
              <p:nvPicPr>
                <p:cNvPr id="20" name="Picture 3"/>
                <p:cNvPicPr>
                  <a:picLocks noChangeAspect="1" noChangeArrowheads="1"/>
                </p:cNvPicPr>
                <p:nvPr/>
              </p:nvPicPr>
              <p:blipFill>
                <a:blip r:embed="rId2" cstate="screen"/>
                <a:srcRect/>
                <a:stretch>
                  <a:fillRect/>
                </a:stretch>
              </p:blipFill>
              <p:spPr bwMode="auto">
                <a:xfrm>
                  <a:off x="2059" y="2928"/>
                  <a:ext cx="257" cy="812"/>
                </a:xfrm>
                <a:prstGeom prst="rect">
                  <a:avLst/>
                </a:prstGeom>
                <a:noFill/>
                <a:ln w="1">
                  <a:noFill/>
                  <a:miter lim="800000"/>
                  <a:headEnd/>
                  <a:tailEnd/>
                </a:ln>
              </p:spPr>
            </p:pic>
            <p:pic>
              <p:nvPicPr>
                <p:cNvPr id="21" name="Picture 3"/>
                <p:cNvPicPr>
                  <a:picLocks noChangeAspect="1" noChangeArrowheads="1"/>
                </p:cNvPicPr>
                <p:nvPr/>
              </p:nvPicPr>
              <p:blipFill>
                <a:blip r:embed="rId2" cstate="screen"/>
                <a:srcRect/>
                <a:stretch>
                  <a:fillRect/>
                </a:stretch>
              </p:blipFill>
              <p:spPr bwMode="auto">
                <a:xfrm>
                  <a:off x="2617" y="2928"/>
                  <a:ext cx="257" cy="812"/>
                </a:xfrm>
                <a:prstGeom prst="rect">
                  <a:avLst/>
                </a:prstGeom>
                <a:noFill/>
                <a:ln w="1">
                  <a:noFill/>
                  <a:miter lim="800000"/>
                  <a:headEnd/>
                  <a:tailEnd/>
                </a:ln>
              </p:spPr>
            </p:pic>
            <p:pic>
              <p:nvPicPr>
                <p:cNvPr id="22" name="Picture 3"/>
                <p:cNvPicPr>
                  <a:picLocks noChangeAspect="1" noChangeArrowheads="1"/>
                </p:cNvPicPr>
                <p:nvPr/>
              </p:nvPicPr>
              <p:blipFill>
                <a:blip r:embed="rId2" cstate="screen"/>
                <a:srcRect/>
                <a:stretch>
                  <a:fillRect/>
                </a:stretch>
              </p:blipFill>
              <p:spPr bwMode="auto">
                <a:xfrm>
                  <a:off x="3175" y="2928"/>
                  <a:ext cx="257" cy="812"/>
                </a:xfrm>
                <a:prstGeom prst="rect">
                  <a:avLst/>
                </a:prstGeom>
                <a:noFill/>
                <a:ln w="1">
                  <a:noFill/>
                  <a:miter lim="800000"/>
                  <a:headEnd/>
                  <a:tailEnd/>
                </a:ln>
              </p:spPr>
            </p:pic>
            <p:pic>
              <p:nvPicPr>
                <p:cNvPr id="23" name="Picture 3"/>
                <p:cNvPicPr>
                  <a:picLocks noChangeAspect="1" noChangeArrowheads="1"/>
                </p:cNvPicPr>
                <p:nvPr/>
              </p:nvPicPr>
              <p:blipFill>
                <a:blip r:embed="rId2" cstate="screen"/>
                <a:srcRect/>
                <a:stretch>
                  <a:fillRect/>
                </a:stretch>
              </p:blipFill>
              <p:spPr bwMode="auto">
                <a:xfrm>
                  <a:off x="3733" y="2928"/>
                  <a:ext cx="257" cy="812"/>
                </a:xfrm>
                <a:prstGeom prst="rect">
                  <a:avLst/>
                </a:prstGeom>
                <a:noFill/>
                <a:ln w="1">
                  <a:noFill/>
                  <a:miter lim="800000"/>
                  <a:headEnd/>
                  <a:tailEnd/>
                </a:ln>
              </p:spPr>
            </p:pic>
            <p:pic>
              <p:nvPicPr>
                <p:cNvPr id="24" name="Picture 3"/>
                <p:cNvPicPr>
                  <a:picLocks noChangeAspect="1" noChangeArrowheads="1"/>
                </p:cNvPicPr>
                <p:nvPr/>
              </p:nvPicPr>
              <p:blipFill>
                <a:blip r:embed="rId2" cstate="screen"/>
                <a:srcRect/>
                <a:stretch>
                  <a:fillRect/>
                </a:stretch>
              </p:blipFill>
              <p:spPr bwMode="auto">
                <a:xfrm>
                  <a:off x="4291" y="2928"/>
                  <a:ext cx="257" cy="812"/>
                </a:xfrm>
                <a:prstGeom prst="rect">
                  <a:avLst/>
                </a:prstGeom>
                <a:noFill/>
                <a:ln w="1">
                  <a:noFill/>
                  <a:miter lim="800000"/>
                  <a:headEnd/>
                  <a:tailEnd/>
                </a:ln>
              </p:spPr>
            </p:pic>
            <p:pic>
              <p:nvPicPr>
                <p:cNvPr id="25" name="Picture 3"/>
                <p:cNvPicPr>
                  <a:picLocks noChangeAspect="1" noChangeArrowheads="1"/>
                </p:cNvPicPr>
                <p:nvPr/>
              </p:nvPicPr>
              <p:blipFill>
                <a:blip r:embed="rId2" cstate="screen"/>
                <a:srcRect/>
                <a:stretch>
                  <a:fillRect/>
                </a:stretch>
              </p:blipFill>
              <p:spPr bwMode="auto">
                <a:xfrm>
                  <a:off x="4849" y="2928"/>
                  <a:ext cx="257" cy="812"/>
                </a:xfrm>
                <a:prstGeom prst="rect">
                  <a:avLst/>
                </a:prstGeom>
                <a:noFill/>
                <a:ln w="1">
                  <a:noFill/>
                  <a:miter lim="800000"/>
                  <a:headEnd/>
                  <a:tailEnd/>
                </a:ln>
              </p:spPr>
            </p:pic>
          </p:grpSp>
          <p:grpSp>
            <p:nvGrpSpPr>
              <p:cNvPr id="9" name="Group 20"/>
              <p:cNvGrpSpPr>
                <a:grpSpLocks/>
              </p:cNvGrpSpPr>
              <p:nvPr/>
            </p:nvGrpSpPr>
            <p:grpSpPr bwMode="auto">
              <a:xfrm flipV="1">
                <a:off x="661" y="2928"/>
                <a:ext cx="4163" cy="812"/>
                <a:chOff x="943" y="2928"/>
                <a:chExt cx="4163" cy="812"/>
              </a:xfrm>
            </p:grpSpPr>
            <p:pic>
              <p:nvPicPr>
                <p:cNvPr id="10" name="Picture 3"/>
                <p:cNvPicPr>
                  <a:picLocks noChangeAspect="1" noChangeArrowheads="1"/>
                </p:cNvPicPr>
                <p:nvPr/>
              </p:nvPicPr>
              <p:blipFill>
                <a:blip r:embed="rId2" cstate="screen"/>
                <a:srcRect/>
                <a:stretch>
                  <a:fillRect/>
                </a:stretch>
              </p:blipFill>
              <p:spPr bwMode="auto">
                <a:xfrm>
                  <a:off x="943" y="2928"/>
                  <a:ext cx="257" cy="812"/>
                </a:xfrm>
                <a:prstGeom prst="rect">
                  <a:avLst/>
                </a:prstGeom>
                <a:noFill/>
                <a:ln w="1">
                  <a:noFill/>
                  <a:miter lim="800000"/>
                  <a:headEnd/>
                  <a:tailEnd/>
                </a:ln>
              </p:spPr>
            </p:pic>
            <p:pic>
              <p:nvPicPr>
                <p:cNvPr id="11" name="Picture 3"/>
                <p:cNvPicPr>
                  <a:picLocks noChangeAspect="1" noChangeArrowheads="1"/>
                </p:cNvPicPr>
                <p:nvPr/>
              </p:nvPicPr>
              <p:blipFill>
                <a:blip r:embed="rId2" cstate="screen"/>
                <a:srcRect/>
                <a:stretch>
                  <a:fillRect/>
                </a:stretch>
              </p:blipFill>
              <p:spPr bwMode="auto">
                <a:xfrm>
                  <a:off x="1501" y="2928"/>
                  <a:ext cx="257" cy="812"/>
                </a:xfrm>
                <a:prstGeom prst="rect">
                  <a:avLst/>
                </a:prstGeom>
                <a:noFill/>
                <a:ln w="1">
                  <a:noFill/>
                  <a:miter lim="800000"/>
                  <a:headEnd/>
                  <a:tailEnd/>
                </a:ln>
              </p:spPr>
            </p:pic>
            <p:pic>
              <p:nvPicPr>
                <p:cNvPr id="12" name="Picture 3"/>
                <p:cNvPicPr>
                  <a:picLocks noChangeAspect="1" noChangeArrowheads="1"/>
                </p:cNvPicPr>
                <p:nvPr/>
              </p:nvPicPr>
              <p:blipFill>
                <a:blip r:embed="rId2" cstate="screen"/>
                <a:srcRect/>
                <a:stretch>
                  <a:fillRect/>
                </a:stretch>
              </p:blipFill>
              <p:spPr bwMode="auto">
                <a:xfrm>
                  <a:off x="2059" y="2928"/>
                  <a:ext cx="257" cy="812"/>
                </a:xfrm>
                <a:prstGeom prst="rect">
                  <a:avLst/>
                </a:prstGeom>
                <a:noFill/>
                <a:ln w="1">
                  <a:noFill/>
                  <a:miter lim="800000"/>
                  <a:headEnd/>
                  <a:tailEnd/>
                </a:ln>
              </p:spPr>
            </p:pic>
            <p:pic>
              <p:nvPicPr>
                <p:cNvPr id="13" name="Picture 3"/>
                <p:cNvPicPr>
                  <a:picLocks noChangeAspect="1" noChangeArrowheads="1"/>
                </p:cNvPicPr>
                <p:nvPr/>
              </p:nvPicPr>
              <p:blipFill>
                <a:blip r:embed="rId2" cstate="screen"/>
                <a:srcRect/>
                <a:stretch>
                  <a:fillRect/>
                </a:stretch>
              </p:blipFill>
              <p:spPr bwMode="auto">
                <a:xfrm>
                  <a:off x="2617" y="2928"/>
                  <a:ext cx="257" cy="812"/>
                </a:xfrm>
                <a:prstGeom prst="rect">
                  <a:avLst/>
                </a:prstGeom>
                <a:noFill/>
                <a:ln w="1">
                  <a:noFill/>
                  <a:miter lim="800000"/>
                  <a:headEnd/>
                  <a:tailEnd/>
                </a:ln>
              </p:spPr>
            </p:pic>
            <p:pic>
              <p:nvPicPr>
                <p:cNvPr id="14" name="Picture 3"/>
                <p:cNvPicPr>
                  <a:picLocks noChangeAspect="1" noChangeArrowheads="1"/>
                </p:cNvPicPr>
                <p:nvPr/>
              </p:nvPicPr>
              <p:blipFill>
                <a:blip r:embed="rId2" cstate="screen"/>
                <a:srcRect/>
                <a:stretch>
                  <a:fillRect/>
                </a:stretch>
              </p:blipFill>
              <p:spPr bwMode="auto">
                <a:xfrm>
                  <a:off x="3175" y="2928"/>
                  <a:ext cx="257" cy="812"/>
                </a:xfrm>
                <a:prstGeom prst="rect">
                  <a:avLst/>
                </a:prstGeom>
                <a:noFill/>
                <a:ln w="1">
                  <a:noFill/>
                  <a:miter lim="800000"/>
                  <a:headEnd/>
                  <a:tailEnd/>
                </a:ln>
              </p:spPr>
            </p:pic>
            <p:pic>
              <p:nvPicPr>
                <p:cNvPr id="15" name="Picture 3"/>
                <p:cNvPicPr>
                  <a:picLocks noChangeAspect="1" noChangeArrowheads="1"/>
                </p:cNvPicPr>
                <p:nvPr/>
              </p:nvPicPr>
              <p:blipFill>
                <a:blip r:embed="rId2" cstate="screen"/>
                <a:srcRect/>
                <a:stretch>
                  <a:fillRect/>
                </a:stretch>
              </p:blipFill>
              <p:spPr bwMode="auto">
                <a:xfrm>
                  <a:off x="3733" y="2928"/>
                  <a:ext cx="257" cy="812"/>
                </a:xfrm>
                <a:prstGeom prst="rect">
                  <a:avLst/>
                </a:prstGeom>
                <a:noFill/>
                <a:ln w="1">
                  <a:noFill/>
                  <a:miter lim="800000"/>
                  <a:headEnd/>
                  <a:tailEnd/>
                </a:ln>
              </p:spPr>
            </p:pic>
            <p:pic>
              <p:nvPicPr>
                <p:cNvPr id="16" name="Picture 3"/>
                <p:cNvPicPr>
                  <a:picLocks noChangeAspect="1" noChangeArrowheads="1"/>
                </p:cNvPicPr>
                <p:nvPr/>
              </p:nvPicPr>
              <p:blipFill>
                <a:blip r:embed="rId2" cstate="screen"/>
                <a:srcRect/>
                <a:stretch>
                  <a:fillRect/>
                </a:stretch>
              </p:blipFill>
              <p:spPr bwMode="auto">
                <a:xfrm>
                  <a:off x="4291" y="2928"/>
                  <a:ext cx="257" cy="812"/>
                </a:xfrm>
                <a:prstGeom prst="rect">
                  <a:avLst/>
                </a:prstGeom>
                <a:noFill/>
                <a:ln w="1">
                  <a:noFill/>
                  <a:miter lim="800000"/>
                  <a:headEnd/>
                  <a:tailEnd/>
                </a:ln>
              </p:spPr>
            </p:pic>
            <p:pic>
              <p:nvPicPr>
                <p:cNvPr id="17" name="Picture 3"/>
                <p:cNvPicPr>
                  <a:picLocks noChangeAspect="1" noChangeArrowheads="1"/>
                </p:cNvPicPr>
                <p:nvPr/>
              </p:nvPicPr>
              <p:blipFill>
                <a:blip r:embed="rId2" cstate="screen"/>
                <a:srcRect/>
                <a:stretch>
                  <a:fillRect/>
                </a:stretch>
              </p:blipFill>
              <p:spPr bwMode="auto">
                <a:xfrm>
                  <a:off x="4849" y="2928"/>
                  <a:ext cx="257" cy="812"/>
                </a:xfrm>
                <a:prstGeom prst="rect">
                  <a:avLst/>
                </a:prstGeom>
                <a:noFill/>
                <a:ln w="1">
                  <a:noFill/>
                  <a:miter lim="800000"/>
                  <a:headEnd/>
                  <a:tailEnd/>
                </a:ln>
              </p:spPr>
            </p:pic>
          </p:grpSp>
        </p:grpSp>
        <p:pic>
          <p:nvPicPr>
            <p:cNvPr id="5" name="Picture 3"/>
            <p:cNvPicPr>
              <a:picLocks noChangeAspect="1" noChangeArrowheads="1"/>
            </p:cNvPicPr>
            <p:nvPr/>
          </p:nvPicPr>
          <p:blipFill>
            <a:blip r:embed="rId3" cstate="screen"/>
            <a:srcRect/>
            <a:stretch>
              <a:fillRect/>
            </a:stretch>
          </p:blipFill>
          <p:spPr bwMode="auto">
            <a:xfrm>
              <a:off x="8313738" y="3076575"/>
              <a:ext cx="830262" cy="3643313"/>
            </a:xfrm>
            <a:prstGeom prst="rect">
              <a:avLst/>
            </a:prstGeom>
            <a:noFill/>
            <a:ln w="1">
              <a:noFill/>
              <a:miter lim="800000"/>
              <a:headEnd/>
              <a:tailEnd/>
            </a:ln>
          </p:spPr>
        </p:pic>
        <p:pic>
          <p:nvPicPr>
            <p:cNvPr id="6" name="Picture 8" descr="50 Lps 2 bays-Model side"/>
            <p:cNvPicPr>
              <a:picLocks noChangeAspect="1" noChangeArrowheads="1"/>
            </p:cNvPicPr>
            <p:nvPr/>
          </p:nvPicPr>
          <p:blipFill>
            <a:blip r:embed="rId4" cstate="screen">
              <a:clrChange>
                <a:clrFrom>
                  <a:srgbClr val="FFFFFF"/>
                </a:clrFrom>
                <a:clrTo>
                  <a:srgbClr val="FFFFFF">
                    <a:alpha val="0"/>
                  </a:srgbClr>
                </a:clrTo>
              </a:clrChange>
              <a:lum bright="-100000"/>
            </a:blip>
            <a:srcRect t="68666"/>
            <a:stretch>
              <a:fillRect/>
            </a:stretch>
          </p:blipFill>
          <p:spPr bwMode="auto">
            <a:xfrm>
              <a:off x="798513" y="5051425"/>
              <a:ext cx="7270750" cy="1708150"/>
            </a:xfrm>
            <a:prstGeom prst="rect">
              <a:avLst/>
            </a:prstGeom>
            <a:noFill/>
          </p:spPr>
        </p:pic>
      </p:grpSp>
      <p:sp>
        <p:nvSpPr>
          <p:cNvPr id="28" name="Oval 2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28600"/>
            <a:ext cx="6685988" cy="1143000"/>
          </a:xfrm>
          <a:effectLst/>
        </p:spPr>
        <p:txBody>
          <a:bodyPr/>
          <a:lstStyle/>
          <a:p>
            <a:r>
              <a:rPr lang="en-US" dirty="0"/>
              <a:t>Estimating the ratio</a:t>
            </a:r>
          </a:p>
        </p:txBody>
      </p:sp>
      <p:pic>
        <p:nvPicPr>
          <p:cNvPr id="14" name="Picture 343"/>
          <p:cNvPicPr>
            <a:picLocks noChangeArrowheads="1"/>
          </p:cNvPicPr>
          <p:nvPr/>
        </p:nvPicPr>
        <p:blipFill>
          <a:blip r:embed="rId15" cstate="screen"/>
          <a:srcRect/>
          <a:stretch>
            <a:fillRect/>
          </a:stretch>
        </p:blipFill>
        <p:spPr bwMode="auto">
          <a:xfrm>
            <a:off x="8492836" y="0"/>
            <a:ext cx="651164" cy="6016191"/>
          </a:xfrm>
          <a:prstGeom prst="rect">
            <a:avLst/>
          </a:prstGeom>
          <a:noFill/>
          <a:ln w="0">
            <a:noFill/>
            <a:miter lim="800000"/>
            <a:headEnd/>
            <a:tailEnd/>
          </a:ln>
        </p:spPr>
      </p:pic>
      <p:sp>
        <p:nvSpPr>
          <p:cNvPr id="15" name="TextBox 14"/>
          <p:cNvSpPr txBox="1"/>
          <p:nvPr/>
        </p:nvSpPr>
        <p:spPr>
          <a:xfrm>
            <a:off x="3574473" y="1828804"/>
            <a:ext cx="2138727" cy="523220"/>
          </a:xfrm>
          <a:prstGeom prst="rect">
            <a:avLst/>
          </a:prstGeom>
          <a:noFill/>
        </p:spPr>
        <p:txBody>
          <a:bodyPr wrap="none" rtlCol="0">
            <a:spAutoFit/>
          </a:bodyPr>
          <a:lstStyle/>
          <a:p>
            <a:r>
              <a:rPr lang="en-US" dirty="0"/>
              <a:t>Definition of </a:t>
            </a:r>
            <a:endParaRPr lang="en-US" baseline="-25000" dirty="0"/>
          </a:p>
        </p:txBody>
      </p:sp>
      <p:cxnSp>
        <p:nvCxnSpPr>
          <p:cNvPr id="17" name="Straight Arrow Connector 16"/>
          <p:cNvCxnSpPr>
            <a:cxnSpLocks/>
            <a:stCxn id="15" idx="1"/>
          </p:cNvCxnSpPr>
          <p:nvPr/>
        </p:nvCxnSpPr>
        <p:spPr bwMode="auto">
          <a:xfrm flipH="1">
            <a:off x="3253488" y="2090414"/>
            <a:ext cx="320985" cy="9539"/>
          </a:xfrm>
          <a:prstGeom prst="straightConnector1">
            <a:avLst/>
          </a:prstGeom>
          <a:noFill/>
          <a:ln w="12700" cap="flat" cmpd="sng" algn="ctr">
            <a:solidFill>
              <a:schemeClr val="bg2"/>
            </a:solidFill>
            <a:prstDash val="solid"/>
            <a:round/>
            <a:headEnd type="none" w="lg" len="med"/>
            <a:tailEnd type="arrow"/>
          </a:ln>
          <a:effectLst/>
        </p:spPr>
      </p:cxnSp>
      <mc:AlternateContent xmlns:mc="http://schemas.openxmlformats.org/markup-compatibility/2006" xmlns:a14="http://schemas.microsoft.com/office/drawing/2010/main">
        <mc:Choice Requires="a14">
          <p:sp>
            <p:nvSpPr>
              <p:cNvPr id="18" name="TextBox 17"/>
              <p:cNvSpPr txBox="1"/>
              <p:nvPr/>
            </p:nvSpPr>
            <p:spPr>
              <a:xfrm>
                <a:off x="5142016" y="5985164"/>
                <a:ext cx="4001984" cy="707886"/>
              </a:xfrm>
              <a:prstGeom prst="rect">
                <a:avLst/>
              </a:prstGeom>
              <a:noFill/>
            </p:spPr>
            <p:txBody>
              <a:bodyPr wrap="square" rtlCol="0">
                <a:spAutoFit/>
              </a:bodyPr>
              <a:lstStyle/>
              <a:p>
                <a:r>
                  <a:rPr lang="en-US" sz="2000" dirty="0"/>
                  <a:t>True for large </a:t>
                </a:r>
                <a14:m>
                  <m:oMath xmlns:m="http://schemas.openxmlformats.org/officeDocument/2006/math">
                    <m:f>
                      <m:fPr>
                        <m:type m:val="lin"/>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num>
                      <m:den>
                        <m:r>
                          <a:rPr lang="en-US" sz="2000" i="1">
                            <a:latin typeface="Cambria Math"/>
                          </a:rPr>
                          <m:t>𝑆</m:t>
                        </m:r>
                      </m:den>
                    </m:f>
                  </m:oMath>
                </a14:m>
                <a:r>
                  <a:rPr lang="en-US" sz="2000" dirty="0"/>
                  <a:t> where the jet fully expands before the next turn</a:t>
                </a:r>
              </a:p>
            </p:txBody>
          </p:sp>
        </mc:Choice>
        <mc:Fallback xmlns="">
          <p:sp>
            <p:nvSpPr>
              <p:cNvPr id="18" name="TextBox 17"/>
              <p:cNvSpPr txBox="1">
                <a:spLocks noRot="1" noChangeAspect="1" noMove="1" noResize="1" noEditPoints="1" noAdjustHandles="1" noChangeArrowheads="1" noChangeShapeType="1" noTextEdit="1"/>
              </p:cNvSpPr>
              <p:nvPr/>
            </p:nvSpPr>
            <p:spPr>
              <a:xfrm>
                <a:off x="5142016" y="5985164"/>
                <a:ext cx="4001984" cy="707886"/>
              </a:xfrm>
              <a:prstGeom prst="rect">
                <a:avLst/>
              </a:prstGeom>
              <a:blipFill rotWithShape="1">
                <a:blip r:embed="rId23"/>
                <a:stretch>
                  <a:fillRect l="-1677" t="-65517" b="-58621"/>
                </a:stretch>
              </a:blipFill>
            </p:spPr>
            <p:txBody>
              <a:bodyPr/>
              <a:lstStyle/>
              <a:p>
                <a:r>
                  <a:rPr lang="en-US">
                    <a:noFill/>
                  </a:rPr>
                  <a:t> </a:t>
                </a:r>
              </a:p>
            </p:txBody>
          </p:sp>
        </mc:Fallback>
      </mc:AlternateContent>
      <p:cxnSp>
        <p:nvCxnSpPr>
          <p:cNvPr id="23" name="Straight Arrow Connector 22"/>
          <p:cNvCxnSpPr>
            <a:cxnSpLocks/>
          </p:cNvCxnSpPr>
          <p:nvPr/>
        </p:nvCxnSpPr>
        <p:spPr bwMode="auto">
          <a:xfrm flipH="1" flipV="1">
            <a:off x="2952998" y="1990415"/>
            <a:ext cx="3123711" cy="1391859"/>
          </a:xfrm>
          <a:prstGeom prst="straightConnector1">
            <a:avLst/>
          </a:prstGeom>
          <a:noFill/>
          <a:ln w="12700" cap="flat" cmpd="sng" algn="ctr">
            <a:solidFill>
              <a:schemeClr val="bg2"/>
            </a:solidFill>
            <a:prstDash val="solid"/>
            <a:round/>
            <a:headEnd type="none" w="lg" len="med"/>
            <a:tailEnd type="arrow"/>
          </a:ln>
          <a:effectLst/>
        </p:spPr>
      </p:cxnSp>
      <p:cxnSp>
        <p:nvCxnSpPr>
          <p:cNvPr id="25" name="Straight Arrow Connector 24"/>
          <p:cNvCxnSpPr>
            <a:cxnSpLocks/>
            <a:stCxn id="47" idx="1"/>
          </p:cNvCxnSpPr>
          <p:nvPr/>
        </p:nvCxnSpPr>
        <p:spPr bwMode="auto">
          <a:xfrm rot="10800000">
            <a:off x="2476982" y="2519491"/>
            <a:ext cx="3326326" cy="1735516"/>
          </a:xfrm>
          <a:prstGeom prst="curvedConnector3">
            <a:avLst>
              <a:gd name="adj1" fmla="val 31557"/>
            </a:avLst>
          </a:prstGeom>
          <a:noFill/>
          <a:ln w="12700" cap="flat" cmpd="sng" algn="ctr">
            <a:solidFill>
              <a:schemeClr val="bg2"/>
            </a:solidFill>
            <a:prstDash val="solid"/>
            <a:round/>
            <a:headEnd type="none" w="lg" len="med"/>
            <a:tailEnd type="arrow"/>
          </a:ln>
          <a:effectLst/>
        </p:spPr>
      </p:cxnSp>
      <p:sp>
        <p:nvSpPr>
          <p:cNvPr id="32" name="TextBox 31"/>
          <p:cNvSpPr txBox="1"/>
          <p:nvPr/>
        </p:nvSpPr>
        <p:spPr>
          <a:xfrm>
            <a:off x="3372592" y="4524499"/>
            <a:ext cx="1822871" cy="523220"/>
          </a:xfrm>
          <a:prstGeom prst="rect">
            <a:avLst/>
          </a:prstGeom>
          <a:noFill/>
        </p:spPr>
        <p:txBody>
          <a:bodyPr wrap="none" rtlCol="0">
            <a:spAutoFit/>
          </a:bodyPr>
          <a:lstStyle/>
          <a:p>
            <a:r>
              <a:rPr lang="en-US" dirty="0">
                <a:solidFill>
                  <a:schemeClr val="accent4"/>
                </a:solidFill>
              </a:rPr>
              <a:t>Energy lost</a:t>
            </a:r>
          </a:p>
        </p:txBody>
      </p:sp>
      <p:sp>
        <p:nvSpPr>
          <p:cNvPr id="33" name="TextBox 32"/>
          <p:cNvSpPr txBox="1"/>
          <p:nvPr/>
        </p:nvSpPr>
        <p:spPr>
          <a:xfrm>
            <a:off x="3873498" y="5082639"/>
            <a:ext cx="821059" cy="523220"/>
          </a:xfrm>
          <a:prstGeom prst="rect">
            <a:avLst/>
          </a:prstGeom>
          <a:noFill/>
        </p:spPr>
        <p:txBody>
          <a:bodyPr wrap="none" rtlCol="0">
            <a:spAutoFit/>
          </a:bodyPr>
          <a:lstStyle/>
          <a:p>
            <a:r>
              <a:rPr lang="en-US" dirty="0">
                <a:solidFill>
                  <a:schemeClr val="accent4"/>
                </a:solidFill>
              </a:rPr>
              <a:t>time</a:t>
            </a:r>
          </a:p>
        </p:txBody>
      </p:sp>
      <p:cxnSp>
        <p:nvCxnSpPr>
          <p:cNvPr id="35" name="Straight Connector 34"/>
          <p:cNvCxnSpPr/>
          <p:nvPr/>
        </p:nvCxnSpPr>
        <p:spPr bwMode="auto">
          <a:xfrm>
            <a:off x="3313216" y="5035138"/>
            <a:ext cx="1852550" cy="0"/>
          </a:xfrm>
          <a:prstGeom prst="line">
            <a:avLst/>
          </a:prstGeom>
          <a:noFill/>
          <a:ln w="12700" cap="flat" cmpd="sng" algn="ctr">
            <a:solidFill>
              <a:schemeClr val="bg2"/>
            </a:solidFill>
            <a:prstDash val="solid"/>
            <a:round/>
            <a:headEnd type="none" w="lg" len="med"/>
            <a:tailEnd type="none" w="lg" len="med"/>
          </a:ln>
          <a:effectLst/>
        </p:spPr>
      </p:cxnSp>
      <p:sp>
        <p:nvSpPr>
          <p:cNvPr id="36" name="Freeform 35"/>
          <p:cNvSpPr/>
          <p:nvPr/>
        </p:nvSpPr>
        <p:spPr bwMode="auto">
          <a:xfrm>
            <a:off x="1971304" y="5469584"/>
            <a:ext cx="1971304" cy="185050"/>
          </a:xfrm>
          <a:custGeom>
            <a:avLst/>
            <a:gdLst>
              <a:gd name="connsiteX0" fmla="*/ 2353294 w 2353294"/>
              <a:gd name="connsiteY0" fmla="*/ 104898 h 378031"/>
              <a:gd name="connsiteX1" fmla="*/ 322613 w 2353294"/>
              <a:gd name="connsiteY1" fmla="*/ 45522 h 378031"/>
              <a:gd name="connsiteX2" fmla="*/ 417616 w 2353294"/>
              <a:gd name="connsiteY2" fmla="*/ 378031 h 378031"/>
              <a:gd name="connsiteX0" fmla="*/ 2030681 w 2030681"/>
              <a:gd name="connsiteY0" fmla="*/ 104898 h 104898"/>
              <a:gd name="connsiteX1" fmla="*/ 0 w 2030681"/>
              <a:gd name="connsiteY1" fmla="*/ 45522 h 104898"/>
              <a:gd name="connsiteX0" fmla="*/ 2030681 w 2030681"/>
              <a:gd name="connsiteY0" fmla="*/ 59376 h 322613"/>
              <a:gd name="connsiteX1" fmla="*/ 0 w 2030681"/>
              <a:gd name="connsiteY1" fmla="*/ 0 h 322613"/>
              <a:gd name="connsiteX0" fmla="*/ 2030681 w 2030681"/>
              <a:gd name="connsiteY0" fmla="*/ 59376 h 322613"/>
              <a:gd name="connsiteX1" fmla="*/ 0 w 2030681"/>
              <a:gd name="connsiteY1" fmla="*/ 0 h 322613"/>
            </a:gdLst>
            <a:ahLst/>
            <a:cxnLst>
              <a:cxn ang="0">
                <a:pos x="connsiteX0" y="connsiteY0"/>
              </a:cxn>
              <a:cxn ang="0">
                <a:pos x="connsiteX1" y="connsiteY1"/>
              </a:cxn>
            </a:cxnLst>
            <a:rect l="l" t="t" r="r" b="b"/>
            <a:pathLst>
              <a:path w="2030681" h="322613">
                <a:moveTo>
                  <a:pt x="2030681" y="59376"/>
                </a:moveTo>
                <a:cubicBezTo>
                  <a:pt x="1141021" y="173182"/>
                  <a:pt x="524494" y="322613"/>
                  <a:pt x="0" y="0"/>
                </a:cubicBezTo>
              </a:path>
            </a:pathLst>
          </a:custGeom>
          <a:noFill/>
          <a:ln w="127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Freeform 36"/>
          <p:cNvSpPr/>
          <p:nvPr/>
        </p:nvSpPr>
        <p:spPr bwMode="auto">
          <a:xfrm flipV="1">
            <a:off x="1494313" y="4130633"/>
            <a:ext cx="1971304" cy="571996"/>
          </a:xfrm>
          <a:custGeom>
            <a:avLst/>
            <a:gdLst>
              <a:gd name="connsiteX0" fmla="*/ 2353294 w 2353294"/>
              <a:gd name="connsiteY0" fmla="*/ 104898 h 378031"/>
              <a:gd name="connsiteX1" fmla="*/ 322613 w 2353294"/>
              <a:gd name="connsiteY1" fmla="*/ 45522 h 378031"/>
              <a:gd name="connsiteX2" fmla="*/ 417616 w 2353294"/>
              <a:gd name="connsiteY2" fmla="*/ 378031 h 378031"/>
              <a:gd name="connsiteX0" fmla="*/ 2030681 w 2030681"/>
              <a:gd name="connsiteY0" fmla="*/ 104898 h 104898"/>
              <a:gd name="connsiteX1" fmla="*/ 0 w 2030681"/>
              <a:gd name="connsiteY1" fmla="*/ 45522 h 104898"/>
              <a:gd name="connsiteX0" fmla="*/ 2030681 w 2030681"/>
              <a:gd name="connsiteY0" fmla="*/ 59376 h 322613"/>
              <a:gd name="connsiteX1" fmla="*/ 0 w 2030681"/>
              <a:gd name="connsiteY1" fmla="*/ 0 h 322613"/>
              <a:gd name="connsiteX0" fmla="*/ 2030681 w 2030681"/>
              <a:gd name="connsiteY0" fmla="*/ 59376 h 322613"/>
              <a:gd name="connsiteX1" fmla="*/ 0 w 2030681"/>
              <a:gd name="connsiteY1" fmla="*/ 0 h 322613"/>
              <a:gd name="connsiteX0" fmla="*/ 1971304 w 1971304"/>
              <a:gd name="connsiteY0" fmla="*/ 0 h 393866"/>
              <a:gd name="connsiteX1" fmla="*/ 0 w 1971304"/>
              <a:gd name="connsiteY1" fmla="*/ 71253 h 393866"/>
              <a:gd name="connsiteX0" fmla="*/ 1971304 w 1971304"/>
              <a:gd name="connsiteY0" fmla="*/ 0 h 571996"/>
              <a:gd name="connsiteX1" fmla="*/ 0 w 1971304"/>
              <a:gd name="connsiteY1" fmla="*/ 71253 h 571996"/>
            </a:gdLst>
            <a:ahLst/>
            <a:cxnLst>
              <a:cxn ang="0">
                <a:pos x="connsiteX0" y="connsiteY0"/>
              </a:cxn>
              <a:cxn ang="0">
                <a:pos x="connsiteX1" y="connsiteY1"/>
              </a:cxn>
            </a:cxnLst>
            <a:rect l="l" t="t" r="r" b="b"/>
            <a:pathLst>
              <a:path w="1971304" h="571996">
                <a:moveTo>
                  <a:pt x="1971304" y="0"/>
                </a:moveTo>
                <a:cubicBezTo>
                  <a:pt x="1081644" y="113806"/>
                  <a:pt x="144483" y="571996"/>
                  <a:pt x="0" y="71253"/>
                </a:cubicBezTo>
              </a:path>
            </a:pathLst>
          </a:custGeom>
          <a:noFill/>
          <a:ln w="127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extBox 1"/>
          <p:cNvSpPr txBox="1"/>
          <p:nvPr/>
        </p:nvSpPr>
        <p:spPr>
          <a:xfrm>
            <a:off x="5297791" y="4620974"/>
            <a:ext cx="1067383" cy="923330"/>
          </a:xfrm>
          <a:prstGeom prst="rect">
            <a:avLst/>
          </a:prstGeom>
          <a:noFill/>
        </p:spPr>
        <p:txBody>
          <a:bodyPr wrap="square" rtlCol="0">
            <a:spAutoFit/>
          </a:bodyPr>
          <a:lstStyle/>
          <a:p>
            <a:r>
              <a:rPr lang="en-US" sz="1800" dirty="0"/>
              <a:t>Control volume analysis</a:t>
            </a:r>
          </a:p>
        </p:txBody>
      </p:sp>
      <p:pic>
        <p:nvPicPr>
          <p:cNvPr id="29" name="Picture 28"/>
          <p:cNvPicPr>
            <a:picLocks noChangeAspect="1"/>
          </p:cNvPicPr>
          <p:nvPr>
            <p:custDataLst>
              <p:tags r:id="rId1"/>
            </p:custDataLst>
          </p:nvPr>
        </p:nvPicPr>
        <p:blipFill>
          <a:blip r:embed="rId24">
            <a:extLst>
              <a:ext uri="{28A0092B-C50C-407E-A947-70E740481C1C}">
                <a14:useLocalDpi xmlns:a14="http://schemas.microsoft.com/office/drawing/2010/main" val="0"/>
              </a:ext>
            </a:extLst>
          </a:blip>
          <a:stretch>
            <a:fillRect/>
          </a:stretch>
        </p:blipFill>
        <p:spPr>
          <a:xfrm>
            <a:off x="49228" y="1802691"/>
            <a:ext cx="2943999" cy="716799"/>
          </a:xfrm>
          <a:prstGeom prst="rect">
            <a:avLst/>
          </a:prstGeom>
        </p:spPr>
      </p:pic>
      <p:pic>
        <p:nvPicPr>
          <p:cNvPr id="34" name="Picture 33">
            <a:extLst>
              <a:ext uri="{FF2B5EF4-FFF2-40B4-BE49-F238E27FC236}">
                <a16:creationId xmlns:a16="http://schemas.microsoft.com/office/drawing/2014/main" id="{5FAB3792-8281-4277-AC8B-710AD0497129}"/>
              </a:ext>
            </a:extLst>
          </p:cNvPr>
          <p:cNvPicPr>
            <a:picLocks noChangeAspect="1"/>
          </p:cNvPicPr>
          <p:nvPr>
            <p:custDataLst>
              <p:tags r:id="rId2"/>
            </p:custDataLst>
          </p:nvPr>
        </p:nvPicPr>
        <p:blipFill>
          <a:blip r:embed="rId25"/>
          <a:stretch>
            <a:fillRect/>
          </a:stretch>
        </p:blipFill>
        <p:spPr>
          <a:xfrm>
            <a:off x="5608086" y="1990415"/>
            <a:ext cx="1234285" cy="257829"/>
          </a:xfrm>
          <a:prstGeom prst="rect">
            <a:avLst/>
          </a:prstGeom>
        </p:spPr>
      </p:pic>
      <p:pic>
        <p:nvPicPr>
          <p:cNvPr id="13" name="Picture 12"/>
          <p:cNvPicPr>
            <a:picLocks noChangeAspect="1"/>
          </p:cNvPicPr>
          <p:nvPr>
            <p:custDataLst>
              <p:tags r:id="rId3"/>
            </p:custDataLst>
          </p:nvPr>
        </p:nvPicPr>
        <p:blipFill>
          <a:blip r:embed="rId26">
            <a:extLst>
              <a:ext uri="{28A0092B-C50C-407E-A947-70E740481C1C}">
                <a14:useLocalDpi xmlns:a14="http://schemas.microsoft.com/office/drawing/2010/main" val="0"/>
              </a:ext>
            </a:extLst>
          </a:blip>
          <a:stretch>
            <a:fillRect/>
          </a:stretch>
        </p:blipFill>
        <p:spPr>
          <a:xfrm>
            <a:off x="7143188" y="1921937"/>
            <a:ext cx="1015126" cy="393247"/>
          </a:xfrm>
          <a:prstGeom prst="rect">
            <a:avLst/>
          </a:prstGeom>
        </p:spPr>
      </p:pic>
      <p:pic>
        <p:nvPicPr>
          <p:cNvPr id="16" name="Picture 15"/>
          <p:cNvPicPr>
            <a:picLocks noChangeAspect="1"/>
          </p:cNvPicPr>
          <p:nvPr>
            <p:custDataLst>
              <p:tags r:id="rId4"/>
            </p:custDataLst>
          </p:nvPr>
        </p:nvPicPr>
        <p:blipFill>
          <a:blip r:embed="rId27">
            <a:extLst>
              <a:ext uri="{28A0092B-C50C-407E-A947-70E740481C1C}">
                <a14:useLocalDpi xmlns:a14="http://schemas.microsoft.com/office/drawing/2010/main" val="0"/>
              </a:ext>
            </a:extLst>
          </a:blip>
          <a:stretch>
            <a:fillRect/>
          </a:stretch>
        </p:blipFill>
        <p:spPr>
          <a:xfrm>
            <a:off x="6198651" y="3210833"/>
            <a:ext cx="2017121" cy="576100"/>
          </a:xfrm>
          <a:prstGeom prst="rect">
            <a:avLst/>
          </a:prstGeom>
        </p:spPr>
      </p:pic>
      <p:pic>
        <p:nvPicPr>
          <p:cNvPr id="30" name="Picture 29"/>
          <p:cNvPicPr>
            <a:picLocks noChangeAspect="1"/>
          </p:cNvPicPr>
          <p:nvPr>
            <p:custDataLst>
              <p:tags r:id="rId5"/>
            </p:custDataLst>
          </p:nvPr>
        </p:nvPicPr>
        <p:blipFill>
          <a:blip r:embed="rId28">
            <a:extLst>
              <a:ext uri="{28A0092B-C50C-407E-A947-70E740481C1C}">
                <a14:useLocalDpi xmlns:a14="http://schemas.microsoft.com/office/drawing/2010/main" val="0"/>
              </a:ext>
            </a:extLst>
          </a:blip>
          <a:stretch>
            <a:fillRect/>
          </a:stretch>
        </p:blipFill>
        <p:spPr>
          <a:xfrm>
            <a:off x="251801" y="3382274"/>
            <a:ext cx="4132529" cy="680778"/>
          </a:xfrm>
          <a:prstGeom prst="rect">
            <a:avLst/>
          </a:prstGeom>
        </p:spPr>
      </p:pic>
      <p:pic>
        <p:nvPicPr>
          <p:cNvPr id="47" name="Picture 46">
            <a:extLst>
              <a:ext uri="{FF2B5EF4-FFF2-40B4-BE49-F238E27FC236}">
                <a16:creationId xmlns:a16="http://schemas.microsoft.com/office/drawing/2014/main" id="{54E5F65A-DE75-4CCE-9FC5-6BEEAFFE5F7C}"/>
              </a:ext>
            </a:extLst>
          </p:cNvPr>
          <p:cNvPicPr>
            <a:picLocks noChangeAspect="1"/>
          </p:cNvPicPr>
          <p:nvPr>
            <p:custDataLst>
              <p:tags r:id="rId6"/>
            </p:custDataLst>
          </p:nvPr>
        </p:nvPicPr>
        <p:blipFill>
          <a:blip r:embed="rId29"/>
          <a:stretch>
            <a:fillRect/>
          </a:stretch>
        </p:blipFill>
        <p:spPr>
          <a:xfrm>
            <a:off x="5803308" y="4104150"/>
            <a:ext cx="2563658" cy="301714"/>
          </a:xfrm>
          <a:prstGeom prst="rect">
            <a:avLst/>
          </a:prstGeom>
        </p:spPr>
      </p:pic>
      <p:pic>
        <p:nvPicPr>
          <p:cNvPr id="40" name="Picture 39"/>
          <p:cNvPicPr>
            <a:picLocks noChangeAspect="1"/>
          </p:cNvPicPr>
          <p:nvPr>
            <p:custDataLst>
              <p:tags r:id="rId7"/>
            </p:custDataLst>
          </p:nvPr>
        </p:nvPicPr>
        <p:blipFill>
          <a:blip r:embed="rId30">
            <a:extLst>
              <a:ext uri="{28A0092B-C50C-407E-A947-70E740481C1C}">
                <a14:useLocalDpi xmlns:a14="http://schemas.microsoft.com/office/drawing/2010/main" val="0"/>
              </a:ext>
            </a:extLst>
          </a:blip>
          <a:stretch>
            <a:fillRect/>
          </a:stretch>
        </p:blipFill>
        <p:spPr>
          <a:xfrm>
            <a:off x="202142" y="4799699"/>
            <a:ext cx="2959114" cy="480490"/>
          </a:xfrm>
          <a:prstGeom prst="rect">
            <a:avLst/>
          </a:prstGeom>
        </p:spPr>
      </p:pic>
      <p:pic>
        <p:nvPicPr>
          <p:cNvPr id="28" name="Picture 27"/>
          <p:cNvPicPr>
            <a:picLocks noChangeAspect="1"/>
          </p:cNvPicPr>
          <p:nvPr>
            <p:custDataLst>
              <p:tags r:id="rId8"/>
            </p:custDataLst>
          </p:nvPr>
        </p:nvPicPr>
        <p:blipFill>
          <a:blip r:embed="rId31">
            <a:extLst>
              <a:ext uri="{28A0092B-C50C-407E-A947-70E740481C1C}">
                <a14:useLocalDpi xmlns:a14="http://schemas.microsoft.com/office/drawing/2010/main" val="0"/>
              </a:ext>
            </a:extLst>
          </a:blip>
          <a:stretch>
            <a:fillRect/>
          </a:stretch>
        </p:blipFill>
        <p:spPr>
          <a:xfrm>
            <a:off x="555625" y="5929241"/>
            <a:ext cx="3337144" cy="757028"/>
          </a:xfrm>
          <a:prstGeom prst="rect">
            <a:avLst/>
          </a:prstGeom>
        </p:spPr>
      </p:pic>
      <p:pic>
        <p:nvPicPr>
          <p:cNvPr id="27" name="Picture 26"/>
          <p:cNvPicPr>
            <a:picLocks noChangeAspect="1"/>
          </p:cNvPicPr>
          <p:nvPr>
            <p:custDataLst>
              <p:tags r:id="rId9"/>
            </p:custDataLst>
          </p:nvPr>
        </p:nvPicPr>
        <p:blipFill>
          <a:blip r:embed="rId32">
            <a:extLst>
              <a:ext uri="{28A0092B-C50C-407E-A947-70E740481C1C}">
                <a14:useLocalDpi xmlns:a14="http://schemas.microsoft.com/office/drawing/2010/main" val="0"/>
              </a:ext>
            </a:extLst>
          </a:blip>
          <a:stretch>
            <a:fillRect/>
          </a:stretch>
        </p:blipFill>
        <p:spPr>
          <a:xfrm>
            <a:off x="6806650" y="4770629"/>
            <a:ext cx="1060571" cy="621715"/>
          </a:xfrm>
          <a:prstGeom prst="rect">
            <a:avLst/>
          </a:prstGeom>
        </p:spPr>
      </p:pic>
      <p:pic>
        <p:nvPicPr>
          <p:cNvPr id="39" name="Picture 38">
            <a:extLst>
              <a:ext uri="{FF2B5EF4-FFF2-40B4-BE49-F238E27FC236}">
                <a16:creationId xmlns:a16="http://schemas.microsoft.com/office/drawing/2014/main" id="{07D94564-9A28-4789-B629-15B718D310B5}"/>
              </a:ext>
            </a:extLst>
          </p:cNvPr>
          <p:cNvPicPr>
            <a:picLocks noChangeAspect="1"/>
          </p:cNvPicPr>
          <p:nvPr>
            <p:custDataLst>
              <p:tags r:id="rId10"/>
            </p:custDataLst>
          </p:nvPr>
        </p:nvPicPr>
        <p:blipFill>
          <a:blip r:embed="rId33"/>
          <a:stretch>
            <a:fillRect/>
          </a:stretch>
        </p:blipFill>
        <p:spPr>
          <a:xfrm>
            <a:off x="6346106" y="566726"/>
            <a:ext cx="1921829" cy="557714"/>
          </a:xfrm>
          <a:prstGeom prst="rect">
            <a:avLst/>
          </a:prstGeom>
        </p:spPr>
      </p:pic>
      <p:sp>
        <p:nvSpPr>
          <p:cNvPr id="46" name="Oval 4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4" name="Picture 53">
            <a:extLst>
              <a:ext uri="{FF2B5EF4-FFF2-40B4-BE49-F238E27FC236}">
                <a16:creationId xmlns:a16="http://schemas.microsoft.com/office/drawing/2014/main" id="{40534067-C740-44D8-996B-EF219964ABF7}"/>
              </a:ext>
            </a:extLst>
          </p:cNvPr>
          <p:cNvPicPr>
            <a:picLocks noChangeAspect="1"/>
          </p:cNvPicPr>
          <p:nvPr>
            <p:custDataLst>
              <p:tags r:id="rId11"/>
            </p:custDataLst>
          </p:nvPr>
        </p:nvPicPr>
        <p:blipFill>
          <a:blip r:embed="rId33"/>
          <a:stretch>
            <a:fillRect/>
          </a:stretch>
        </p:blipFill>
        <p:spPr>
          <a:xfrm>
            <a:off x="6449256" y="5522477"/>
            <a:ext cx="1626756" cy="472084"/>
          </a:xfrm>
          <a:prstGeom prst="rect">
            <a:avLst/>
          </a:prstGeom>
        </p:spPr>
      </p:pic>
      <p:pic>
        <p:nvPicPr>
          <p:cNvPr id="57" name="Picture 56">
            <a:extLst>
              <a:ext uri="{FF2B5EF4-FFF2-40B4-BE49-F238E27FC236}">
                <a16:creationId xmlns:a16="http://schemas.microsoft.com/office/drawing/2014/main" id="{8063B142-7CFA-416A-B345-B776398A3348}"/>
              </a:ext>
            </a:extLst>
          </p:cNvPr>
          <p:cNvPicPr>
            <a:picLocks noChangeAspect="1"/>
          </p:cNvPicPr>
          <p:nvPr>
            <p:custDataLst>
              <p:tags r:id="rId12"/>
            </p:custDataLst>
          </p:nvPr>
        </p:nvPicPr>
        <p:blipFill>
          <a:blip r:embed="rId34"/>
          <a:stretch>
            <a:fillRect/>
          </a:stretch>
        </p:blipFill>
        <p:spPr>
          <a:xfrm>
            <a:off x="913398" y="7327333"/>
            <a:ext cx="4647619" cy="68419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right)">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right)">
                                      <p:cBhvr>
                                        <p:cTn id="2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6" grpId="0" animBg="1"/>
      <p:bldP spid="3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clrChange>
              <a:clrFrom>
                <a:srgbClr val="FFFFFF"/>
              </a:clrFrom>
              <a:clrTo>
                <a:srgbClr val="FFFFFF">
                  <a:alpha val="0"/>
                </a:srgbClr>
              </a:clrTo>
            </a:clrChange>
          </a:blip>
          <a:srcRect l="6438"/>
          <a:stretch/>
        </p:blipFill>
        <p:spPr>
          <a:xfrm>
            <a:off x="985067" y="1494311"/>
            <a:ext cx="6641632" cy="5336728"/>
          </a:xfrm>
          <a:prstGeom prst="rect">
            <a:avLst/>
          </a:prstGeom>
        </p:spPr>
      </p:pic>
    </p:spTree>
    <p:extLst>
      <p:ext uri="{BB962C8B-B14F-4D97-AF65-F5344CB8AC3E}">
        <p14:creationId xmlns:p14="http://schemas.microsoft.com/office/powerpoint/2010/main" val="2786333614"/>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5943601" cy="1143000"/>
          </a:xfrm>
        </p:spPr>
        <p:txBody>
          <a:bodyPr/>
          <a:lstStyle/>
          <a:p>
            <a:r>
              <a:rPr lang="en-US" dirty="0"/>
              <a:t>Estimating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490030" cy="4525963"/>
              </a:xfrm>
            </p:spPr>
            <p:txBody>
              <a:bodyPr/>
              <a:lstStyle/>
              <a:p>
                <a:r>
                  <a:rPr lang="en-US" dirty="0"/>
                  <a:t>The transition value for </a:t>
                </a:r>
                <a14:m>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oMath>
                </a14:m>
                <a:r>
                  <a:rPr lang="en-US" dirty="0" smtClean="0"/>
                  <a:t>/S </a:t>
                </a:r>
                <a:r>
                  <a:rPr lang="en-US" dirty="0"/>
                  <a:t>is at 5 (from CFD analysis) (this is our weakest assumption)</a:t>
                </a:r>
              </a:p>
              <a:p>
                <a:r>
                  <a:rPr lang="en-US" dirty="0">
                    <a:latin typeface="Symbol" pitchFamily="18" charset="2"/>
                  </a:rPr>
                  <a:t>        </a:t>
                </a:r>
                <a:r>
                  <a:rPr lang="en-US" dirty="0"/>
                  <a:t>has a value of 2 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&lt;5 (CFD analysis and </a:t>
                </a:r>
                <a:r>
                  <a:rPr lang="en-US" dirty="0" err="1"/>
                  <a:t>Haarhoff</a:t>
                </a:r>
                <a:r>
                  <a:rPr lang="en-US" dirty="0"/>
                  <a:t>, 2001)</a:t>
                </a:r>
              </a:p>
              <a:p>
                <a:r>
                  <a:rPr lang="en-US" dirty="0"/>
                  <a:t>         has a value of                        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&gt; 5</a:t>
                </a:r>
              </a:p>
              <a:p>
                <a:r>
                  <a:rPr lang="en-US" dirty="0"/>
                  <a:t>Solve for                 when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 5</a:t>
                </a:r>
              </a:p>
              <a:p>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490030" cy="4525963"/>
              </a:xfrm>
              <a:blipFill>
                <a:blip r:embed="rId10"/>
                <a:stretch>
                  <a:fillRect l="-3302" t="-7547" r="-1149"/>
                </a:stretch>
              </a:blipFill>
            </p:spPr>
            <p:txBody>
              <a:bodyPr/>
              <a:lstStyle/>
              <a:p>
                <a:r>
                  <a:rPr lang="en-US">
                    <a:noFill/>
                  </a:rPr>
                  <a:t> </a:t>
                </a:r>
              </a:p>
            </p:txBody>
          </p:sp>
        </mc:Fallback>
      </mc:AlternateContent>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4920488" y="489348"/>
            <a:ext cx="3401549" cy="706554"/>
          </a:xfrm>
          <a:prstGeom prst="rect">
            <a:avLst/>
          </a:prstGeom>
        </p:spPr>
      </p:pic>
      <p:pic>
        <p:nvPicPr>
          <p:cNvPr id="4" name="Picture 3"/>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4247639" y="3750577"/>
            <a:ext cx="1759622" cy="635674"/>
          </a:xfrm>
          <a:prstGeom prst="rect">
            <a:avLst/>
          </a:prstGeom>
        </p:spPr>
      </p:pic>
      <p:pic>
        <p:nvPicPr>
          <p:cNvPr id="9" name="Picture 8"/>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1086380" y="5076278"/>
            <a:ext cx="2501306" cy="259479"/>
          </a:xfrm>
          <a:prstGeom prst="rect">
            <a:avLst/>
          </a:prstGeom>
        </p:spPr>
      </p:pic>
      <p:pic>
        <p:nvPicPr>
          <p:cNvPr id="13" name="Picture 12"/>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2592840" y="4543127"/>
            <a:ext cx="1234500" cy="257707"/>
          </a:xfrm>
          <a:prstGeom prst="rect">
            <a:avLst/>
          </a:prstGeom>
        </p:spPr>
      </p:pic>
      <p:pic>
        <p:nvPicPr>
          <p:cNvPr id="8" name="Picture 7"/>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2007999" y="5626978"/>
            <a:ext cx="5200458" cy="729600"/>
          </a:xfrm>
          <a:prstGeom prst="rect">
            <a:avLst/>
          </a:prstGeom>
        </p:spPr>
      </p:pic>
      <p:pic>
        <p:nvPicPr>
          <p:cNvPr id="5" name="Picture 4">
            <a:extLst>
              <a:ext uri="{FF2B5EF4-FFF2-40B4-BE49-F238E27FC236}">
                <a16:creationId xmlns:a16="http://schemas.microsoft.com/office/drawing/2014/main" id="{A00FFC19-6362-4EF7-BD9E-C9B8F3AFA119}"/>
              </a:ext>
            </a:extLst>
          </p:cNvPr>
          <p:cNvPicPr>
            <a:picLocks noChangeAspect="1"/>
          </p:cNvPicPr>
          <p:nvPr>
            <p:custDataLst>
              <p:tags r:id="rId6"/>
            </p:custDataLst>
          </p:nvPr>
        </p:nvPicPr>
        <p:blipFill>
          <a:blip r:embed="rId16"/>
          <a:stretch>
            <a:fillRect/>
          </a:stretch>
        </p:blipFill>
        <p:spPr>
          <a:xfrm>
            <a:off x="968666" y="2859400"/>
            <a:ext cx="751543" cy="298057"/>
          </a:xfrm>
          <a:prstGeom prst="rect">
            <a:avLst/>
          </a:prstGeom>
        </p:spPr>
      </p:pic>
      <p:pic>
        <p:nvPicPr>
          <p:cNvPr id="14" name="Picture 13">
            <a:extLst>
              <a:ext uri="{FF2B5EF4-FFF2-40B4-BE49-F238E27FC236}">
                <a16:creationId xmlns:a16="http://schemas.microsoft.com/office/drawing/2014/main" id="{638CCE73-A3D5-4E3C-AACD-5022737E3391}"/>
              </a:ext>
            </a:extLst>
          </p:cNvPr>
          <p:cNvPicPr>
            <a:picLocks noChangeAspect="1"/>
          </p:cNvPicPr>
          <p:nvPr>
            <p:custDataLst>
              <p:tags r:id="rId7"/>
            </p:custDataLst>
          </p:nvPr>
        </p:nvPicPr>
        <p:blipFill>
          <a:blip r:embed="rId16"/>
          <a:stretch>
            <a:fillRect/>
          </a:stretch>
        </p:blipFill>
        <p:spPr>
          <a:xfrm>
            <a:off x="968666" y="3930437"/>
            <a:ext cx="751543" cy="298057"/>
          </a:xfrm>
          <a:prstGeom prst="rect">
            <a:avLst/>
          </a:prstGeom>
        </p:spPr>
      </p:pic>
    </p:spTree>
    <p:extLst>
      <p:ext uri="{BB962C8B-B14F-4D97-AF65-F5344CB8AC3E}">
        <p14:creationId xmlns:p14="http://schemas.microsoft.com/office/powerpoint/2010/main" val="3940470950"/>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Rectangle 5"/>
          <p:cNvSpPr>
            <a:spLocks noGrp="1" noChangeArrowheads="1"/>
          </p:cNvSpPr>
          <p:nvPr>
            <p:ph type="title"/>
          </p:nvPr>
        </p:nvSpPr>
        <p:spPr>
          <a:effectLst/>
        </p:spPr>
        <p:txBody>
          <a:bodyPr/>
          <a:lstStyle/>
          <a:p>
            <a:r>
              <a:rPr lang="en-US" sz="4000" dirty="0"/>
              <a:t>Results of the CFD analysis and our model equations</a:t>
            </a:r>
          </a:p>
        </p:txBody>
      </p:sp>
      <p:sp>
        <p:nvSpPr>
          <p:cNvPr id="50194" name="Text Box 18"/>
          <p:cNvSpPr txBox="1">
            <a:spLocks noChangeArrowheads="1"/>
          </p:cNvSpPr>
          <p:nvPr/>
        </p:nvSpPr>
        <p:spPr bwMode="auto">
          <a:xfrm>
            <a:off x="207962" y="1954564"/>
            <a:ext cx="1831975" cy="1938992"/>
          </a:xfrm>
          <a:prstGeom prst="rect">
            <a:avLst/>
          </a:prstGeom>
          <a:noFill/>
          <a:ln w="12700">
            <a:noFill/>
            <a:miter lim="800000"/>
            <a:headEnd type="none" w="lg" len="med"/>
            <a:tailEnd type="none" w="lg" len="med"/>
          </a:ln>
          <a:effectLst/>
        </p:spPr>
        <p:txBody>
          <a:bodyPr>
            <a:spAutoFit/>
          </a:bodyPr>
          <a:lstStyle/>
          <a:p>
            <a:r>
              <a:rPr lang="en-US" sz="2400" i="1" dirty="0">
                <a:latin typeface="Symbol" pitchFamily="18" charset="2"/>
              </a:rPr>
              <a:t>e</a:t>
            </a:r>
            <a:r>
              <a:rPr lang="en-US" sz="2400" dirty="0"/>
              <a:t> is more uniform when </a:t>
            </a:r>
            <a:r>
              <a:rPr lang="en-US" sz="2400" i="1" dirty="0"/>
              <a:t>H</a:t>
            </a:r>
            <a:r>
              <a:rPr lang="en-US" sz="2400" dirty="0"/>
              <a:t>/</a:t>
            </a:r>
            <a:r>
              <a:rPr lang="en-US" sz="2400" i="1" dirty="0"/>
              <a:t>S</a:t>
            </a:r>
            <a:r>
              <a:rPr lang="en-US" sz="2400" dirty="0"/>
              <a:t> is between 3 and 6.</a:t>
            </a:r>
          </a:p>
        </p:txBody>
      </p:sp>
      <p:sp>
        <p:nvSpPr>
          <p:cNvPr id="50195" name="Line 19"/>
          <p:cNvSpPr>
            <a:spLocks noChangeShapeType="1"/>
          </p:cNvSpPr>
          <p:nvPr/>
        </p:nvSpPr>
        <p:spPr bwMode="auto">
          <a:xfrm>
            <a:off x="1634344" y="3316406"/>
            <a:ext cx="1664333" cy="1255595"/>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pic>
        <p:nvPicPr>
          <p:cNvPr id="4" name="Picture 13"/>
          <p:cNvPicPr>
            <a:picLocks noChangeAspect="1" noChangeArrowheads="1"/>
          </p:cNvPicPr>
          <p:nvPr/>
        </p:nvPicPr>
        <p:blipFill>
          <a:blip r:embed="rId8" cstate="print"/>
          <a:srcRect/>
          <a:stretch>
            <a:fillRect/>
          </a:stretch>
        </p:blipFill>
        <p:spPr bwMode="auto">
          <a:xfrm>
            <a:off x="2921149" y="2552551"/>
            <a:ext cx="4019550" cy="2867025"/>
          </a:xfrm>
          <a:prstGeom prst="rect">
            <a:avLst/>
          </a:prstGeom>
          <a:noFill/>
          <a:ln w="9525">
            <a:noFill/>
            <a:miter lim="800000"/>
            <a:headEnd/>
            <a:tailEnd/>
          </a:ln>
          <a:effectLst/>
        </p:spPr>
      </p:pic>
      <p:pic>
        <p:nvPicPr>
          <p:cNvPr id="11" name="Picture 343"/>
          <p:cNvPicPr>
            <a:picLocks noChangeArrowheads="1"/>
          </p:cNvPicPr>
          <p:nvPr/>
        </p:nvPicPr>
        <p:blipFill>
          <a:blip r:embed="rId9" cstate="screen"/>
          <a:srcRect/>
          <a:stretch>
            <a:fillRect/>
          </a:stretch>
        </p:blipFill>
        <p:spPr bwMode="auto">
          <a:xfrm>
            <a:off x="8492836" y="-92598"/>
            <a:ext cx="651164" cy="6016191"/>
          </a:xfrm>
          <a:prstGeom prst="rect">
            <a:avLst/>
          </a:prstGeom>
          <a:noFill/>
          <a:ln w="0">
            <a:noFill/>
            <a:miter lim="800000"/>
            <a:headEnd/>
            <a:tailEnd/>
          </a:ln>
        </p:spPr>
      </p:pic>
      <p:cxnSp>
        <p:nvCxnSpPr>
          <p:cNvPr id="14" name="Straight Connector 13"/>
          <p:cNvCxnSpPr/>
          <p:nvPr/>
        </p:nvCxnSpPr>
        <p:spPr bwMode="auto">
          <a:xfrm flipV="1">
            <a:off x="3657600" y="2391287"/>
            <a:ext cx="0" cy="2477588"/>
          </a:xfrm>
          <a:prstGeom prst="line">
            <a:avLst/>
          </a:prstGeom>
          <a:noFill/>
          <a:ln w="12700" cap="flat" cmpd="sng" algn="ctr">
            <a:solidFill>
              <a:schemeClr val="bg2"/>
            </a:solidFill>
            <a:prstDash val="solid"/>
            <a:round/>
            <a:headEnd type="none" w="lg" len="med"/>
            <a:tailEnd type="none" w="lg" len="med"/>
          </a:ln>
          <a:effectLst/>
        </p:spPr>
      </p:cxnSp>
      <p:cxnSp>
        <p:nvCxnSpPr>
          <p:cNvPr id="16" name="Straight Arrow Connector 15"/>
          <p:cNvCxnSpPr/>
          <p:nvPr/>
        </p:nvCxnSpPr>
        <p:spPr bwMode="auto">
          <a:xfrm flipV="1">
            <a:off x="5882185" y="2444065"/>
            <a:ext cx="414112" cy="872341"/>
          </a:xfrm>
          <a:prstGeom prst="straightConnector1">
            <a:avLst/>
          </a:prstGeom>
          <a:noFill/>
          <a:ln w="12700" cap="flat" cmpd="sng" algn="ctr">
            <a:solidFill>
              <a:schemeClr val="bg2"/>
            </a:solidFill>
            <a:prstDash val="solid"/>
            <a:round/>
            <a:headEnd type="none" w="lg" len="med"/>
            <a:tailEnd type="arrow"/>
          </a:ln>
          <a:effectLst/>
        </p:spPr>
      </p:cxnSp>
      <mc:AlternateContent xmlns:mc="http://schemas.openxmlformats.org/markup-compatibility/2006" xmlns:a14="http://schemas.microsoft.com/office/drawing/2010/main">
        <mc:Choice Requires="a14">
          <p:sp>
            <p:nvSpPr>
              <p:cNvPr id="17" name="TextBox 16"/>
              <p:cNvSpPr txBox="1"/>
              <p:nvPr/>
            </p:nvSpPr>
            <p:spPr>
              <a:xfrm>
                <a:off x="211955" y="4327476"/>
                <a:ext cx="1958421" cy="523220"/>
              </a:xfrm>
              <a:prstGeom prst="rect">
                <a:avLst/>
              </a:prstGeom>
              <a:noFill/>
            </p:spPr>
            <p:txBody>
              <a:bodyPr wrap="none" rtlCol="0">
                <a:spAutoFit/>
              </a:bodyPr>
              <a:lstStyle/>
              <a:p>
                <a:r>
                  <a:rPr lang="en-US" dirty="0"/>
                  <a:t>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&lt;5</a:t>
                </a:r>
              </a:p>
            </p:txBody>
          </p:sp>
        </mc:Choice>
        <mc:Fallback xmlns="">
          <p:sp>
            <p:nvSpPr>
              <p:cNvPr id="17" name="TextBox 16"/>
              <p:cNvSpPr txBox="1">
                <a:spLocks noRot="1" noChangeAspect="1" noMove="1" noResize="1" noEditPoints="1" noAdjustHandles="1" noChangeArrowheads="1" noChangeShapeType="1" noTextEdit="1"/>
              </p:cNvSpPr>
              <p:nvPr/>
            </p:nvSpPr>
            <p:spPr>
              <a:xfrm>
                <a:off x="211955" y="4327476"/>
                <a:ext cx="1958421" cy="523220"/>
              </a:xfrm>
              <a:prstGeom prst="rect">
                <a:avLst/>
              </a:prstGeom>
              <a:blipFill>
                <a:blip r:embed="rId10"/>
                <a:stretch>
                  <a:fillRect l="-6542" t="-12791" r="-5296"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504749" y="5419576"/>
                <a:ext cx="6586098" cy="830997"/>
              </a:xfrm>
              <a:prstGeom prst="rect">
                <a:avLst/>
              </a:prstGeom>
              <a:noFill/>
            </p:spPr>
            <p:txBody>
              <a:bodyPr wrap="none" rtlCol="0">
                <a:spAutoFit/>
              </a:bodyPr>
              <a:lstStyle/>
              <a:p>
                <a:r>
                  <a:rPr lang="en-US" sz="2400" dirty="0"/>
                  <a:t>Prior to 2015 all AguaClara designs had an H/S &gt; 5.</a:t>
                </a:r>
              </a:p>
              <a:p>
                <a:r>
                  <a:rPr lang="en-US" sz="2400" dirty="0"/>
                  <a:t>Future designs will have 3 &lt; </a:t>
                </a:r>
                <a14:m>
                  <m:oMath xmlns:m="http://schemas.openxmlformats.org/officeDocument/2006/math">
                    <m:f>
                      <m:fPr>
                        <m:type m:val="lin"/>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a:rPr>
                              <m:t>𝐻</m:t>
                            </m:r>
                          </m:e>
                          <m:sub>
                            <m:r>
                              <a:rPr lang="en-US" sz="2400" i="1">
                                <a:latin typeface="Cambria Math"/>
                              </a:rPr>
                              <m:t>𝑒</m:t>
                            </m:r>
                          </m:sub>
                        </m:sSub>
                      </m:num>
                      <m:den>
                        <m:r>
                          <a:rPr lang="en-US" sz="2400" i="1">
                            <a:latin typeface="Cambria Math"/>
                          </a:rPr>
                          <m:t>𝑆</m:t>
                        </m:r>
                      </m:den>
                    </m:f>
                    <m:r>
                      <a:rPr lang="en-US" sz="2400" b="0" i="1" smtClean="0">
                        <a:latin typeface="Cambria Math" panose="02040503050406030204" pitchFamily="18" charset="0"/>
                      </a:rPr>
                      <m:t> </m:t>
                    </m:r>
                  </m:oMath>
                </a14:m>
                <a:r>
                  <a:rPr lang="en-US" sz="2400" dirty="0"/>
                  <a:t>&lt; 6</a:t>
                </a:r>
              </a:p>
            </p:txBody>
          </p:sp>
        </mc:Choice>
        <mc:Fallback xmlns="">
          <p:sp>
            <p:nvSpPr>
              <p:cNvPr id="3" name="TextBox 2"/>
              <p:cNvSpPr txBox="1">
                <a:spLocks noRot="1" noChangeAspect="1" noMove="1" noResize="1" noEditPoints="1" noAdjustHandles="1" noChangeArrowheads="1" noChangeShapeType="1" noTextEdit="1"/>
              </p:cNvSpPr>
              <p:nvPr/>
            </p:nvSpPr>
            <p:spPr>
              <a:xfrm>
                <a:off x="504749" y="5419576"/>
                <a:ext cx="6586098" cy="830997"/>
              </a:xfrm>
              <a:prstGeom prst="rect">
                <a:avLst/>
              </a:prstGeom>
              <a:blipFill>
                <a:blip r:embed="rId11"/>
                <a:stretch>
                  <a:fillRect l="-1481" t="-25000" r="-463" b="-107353"/>
                </a:stretch>
              </a:blipFill>
            </p:spPr>
            <p:txBody>
              <a:bodyPr/>
              <a:lstStyle/>
              <a:p>
                <a:r>
                  <a:rPr lang="en-US">
                    <a:noFill/>
                  </a:rPr>
                  <a:t> </a:t>
                </a:r>
              </a:p>
            </p:txBody>
          </p:sp>
        </mc:Fallback>
      </mc:AlternateContent>
      <p:pic>
        <p:nvPicPr>
          <p:cNvPr id="6" name="Picture 5"/>
          <p:cNvPicPr>
            <a:picLocks noChangeAspect="1"/>
          </p:cNvPicPr>
          <p:nvPr>
            <p:custDataLst>
              <p:tags r:id="rId1"/>
            </p:custDataLst>
          </p:nvPr>
        </p:nvPicPr>
        <p:blipFill>
          <a:blip r:embed="rId12">
            <a:extLst>
              <a:ext uri="{28A0092B-C50C-407E-A947-70E740481C1C}">
                <a14:useLocalDpi xmlns:a14="http://schemas.microsoft.com/office/drawing/2010/main" val="0"/>
              </a:ext>
            </a:extLst>
          </a:blip>
          <a:stretch>
            <a:fillRect/>
          </a:stretch>
        </p:blipFill>
        <p:spPr>
          <a:xfrm>
            <a:off x="1875461" y="1616842"/>
            <a:ext cx="1664333" cy="694169"/>
          </a:xfrm>
          <a:prstGeom prst="rect">
            <a:avLst/>
          </a:prstGeom>
        </p:spPr>
      </p:pic>
      <p:pic>
        <p:nvPicPr>
          <p:cNvPr id="2" name="Picture 1"/>
          <p:cNvPicPr>
            <a:picLocks noChangeAspect="1"/>
          </p:cNvPicPr>
          <p:nvPr>
            <p:custDataLst>
              <p:tags r:id="rId2"/>
            </p:custDataLst>
          </p:nvPr>
        </p:nvPicPr>
        <p:blipFill>
          <a:blip r:embed="rId13">
            <a:extLst>
              <a:ext uri="{28A0092B-C50C-407E-A947-70E740481C1C}">
                <a14:useLocalDpi xmlns:a14="http://schemas.microsoft.com/office/drawing/2010/main" val="0"/>
              </a:ext>
            </a:extLst>
          </a:blip>
          <a:stretch>
            <a:fillRect/>
          </a:stretch>
        </p:blipFill>
        <p:spPr>
          <a:xfrm>
            <a:off x="4154436" y="1671638"/>
            <a:ext cx="4019541" cy="677285"/>
          </a:xfrm>
          <a:prstGeom prst="rect">
            <a:avLst/>
          </a:prstGeom>
        </p:spPr>
      </p:pic>
      <p:pic>
        <p:nvPicPr>
          <p:cNvPr id="25" name="Picture 24">
            <a:extLst>
              <a:ext uri="{FF2B5EF4-FFF2-40B4-BE49-F238E27FC236}">
                <a16:creationId xmlns:a16="http://schemas.microsoft.com/office/drawing/2014/main" id="{7AAD07F5-B482-4411-AB81-2CDF8A2047CF}"/>
              </a:ext>
            </a:extLst>
          </p:cNvPr>
          <p:cNvPicPr>
            <a:picLocks noChangeAspect="1"/>
          </p:cNvPicPr>
          <p:nvPr>
            <p:custDataLst>
              <p:tags r:id="rId3"/>
            </p:custDataLst>
          </p:nvPr>
        </p:nvPicPr>
        <p:blipFill>
          <a:blip r:embed="rId14"/>
          <a:stretch>
            <a:fillRect/>
          </a:stretch>
        </p:blipFill>
        <p:spPr>
          <a:xfrm>
            <a:off x="270990" y="3976844"/>
            <a:ext cx="1342172" cy="298058"/>
          </a:xfrm>
          <a:prstGeom prst="rect">
            <a:avLst/>
          </a:prstGeom>
        </p:spPr>
      </p:pic>
      <p:pic>
        <p:nvPicPr>
          <p:cNvPr id="10" name="Picture 9">
            <a:extLst>
              <a:ext uri="{FF2B5EF4-FFF2-40B4-BE49-F238E27FC236}">
                <a16:creationId xmlns:a16="http://schemas.microsoft.com/office/drawing/2014/main" id="{9B528C2D-FD87-4B08-A3EB-A0D5059747C2}"/>
              </a:ext>
            </a:extLst>
          </p:cNvPr>
          <p:cNvPicPr>
            <a:picLocks noChangeAspect="1"/>
          </p:cNvPicPr>
          <p:nvPr>
            <p:custDataLst>
              <p:tags r:id="rId4"/>
            </p:custDataLst>
          </p:nvPr>
        </p:nvPicPr>
        <p:blipFill>
          <a:blip r:embed="rId15"/>
          <a:stretch>
            <a:fillRect/>
          </a:stretch>
        </p:blipFill>
        <p:spPr>
          <a:xfrm>
            <a:off x="207962" y="4997923"/>
            <a:ext cx="3212800" cy="413258"/>
          </a:xfrm>
          <a:prstGeom prst="rect">
            <a:avLst/>
          </a:prstGeom>
        </p:spPr>
      </p:pic>
      <p:pic>
        <p:nvPicPr>
          <p:cNvPr id="20" name="Picture 19">
            <a:extLst>
              <a:ext uri="{FF2B5EF4-FFF2-40B4-BE49-F238E27FC236}">
                <a16:creationId xmlns:a16="http://schemas.microsoft.com/office/drawing/2014/main" id="{4289A2A0-89AA-484E-90F3-C449DFD1AF1E}"/>
              </a:ext>
            </a:extLst>
          </p:cNvPr>
          <p:cNvPicPr>
            <a:picLocks noChangeAspect="1"/>
          </p:cNvPicPr>
          <p:nvPr>
            <p:custDataLst>
              <p:tags r:id="rId5"/>
            </p:custDataLst>
          </p:nvPr>
        </p:nvPicPr>
        <p:blipFill>
          <a:blip r:embed="rId16"/>
          <a:stretch>
            <a:fillRect/>
          </a:stretch>
        </p:blipFill>
        <p:spPr>
          <a:xfrm>
            <a:off x="2267796" y="3110494"/>
            <a:ext cx="751543" cy="298057"/>
          </a:xfrm>
          <a:prstGeom prst="rect">
            <a:avLst/>
          </a:prstGeom>
        </p:spPr>
      </p:pic>
      <p:sp>
        <p:nvSpPr>
          <p:cNvPr id="31" name="Oval 3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1" name="Rectangle 13"/>
          <p:cNvSpPr>
            <a:spLocks noGrp="1" noChangeArrowheads="1"/>
          </p:cNvSpPr>
          <p:nvPr>
            <p:ph type="title"/>
          </p:nvPr>
        </p:nvSpPr>
        <p:spPr/>
        <p:txBody>
          <a:bodyPr/>
          <a:lstStyle/>
          <a:p>
            <a:r>
              <a:rPr lang="en-US" dirty="0"/>
              <a:t>Use a Pipe with orifices to make a flocculator for small flows (S=D)</a:t>
            </a:r>
          </a:p>
        </p:txBody>
      </p:sp>
      <p:sp>
        <p:nvSpPr>
          <p:cNvPr id="39" name="TextBox 38"/>
          <p:cNvSpPr txBox="1"/>
          <p:nvPr/>
        </p:nvSpPr>
        <p:spPr>
          <a:xfrm>
            <a:off x="4430210" y="1789082"/>
            <a:ext cx="2040340" cy="523220"/>
          </a:xfrm>
          <a:prstGeom prst="rect">
            <a:avLst/>
          </a:prstGeom>
          <a:noFill/>
        </p:spPr>
        <p:txBody>
          <a:bodyPr wrap="square" rtlCol="0">
            <a:spAutoFit/>
          </a:bodyPr>
          <a:lstStyle/>
          <a:p>
            <a:r>
              <a:rPr lang="en-US" dirty="0">
                <a:solidFill>
                  <a:srgbClr val="000000"/>
                </a:solidFill>
              </a:rPr>
              <a:t>Continuity</a:t>
            </a:r>
          </a:p>
        </p:txBody>
      </p:sp>
      <p:sp>
        <p:nvSpPr>
          <p:cNvPr id="8" name="TextBox 7"/>
          <p:cNvSpPr txBox="1"/>
          <p:nvPr/>
        </p:nvSpPr>
        <p:spPr>
          <a:xfrm>
            <a:off x="4187631" y="4889501"/>
            <a:ext cx="4580238" cy="1938992"/>
          </a:xfrm>
          <a:prstGeom prst="rect">
            <a:avLst/>
          </a:prstGeom>
          <a:noFill/>
        </p:spPr>
        <p:txBody>
          <a:bodyPr wrap="square" rtlCol="0">
            <a:spAutoFit/>
          </a:bodyPr>
          <a:lstStyle/>
          <a:p>
            <a:r>
              <a:rPr lang="en-US" sz="2000" dirty="0"/>
              <a:t>Here we use </a:t>
            </a:r>
            <a:r>
              <a:rPr lang="en-US" sz="2000" dirty="0" err="1"/>
              <a:t>Ke</a:t>
            </a:r>
            <a:r>
              <a:rPr lang="en-US" sz="2000" dirty="0"/>
              <a:t> from typical baffled flocculators and H/S of 6 to minimize number of chips required. Round up to nearest inner pipe diameter? Or round down to get higher velocities to prevent sedimentation?</a:t>
            </a:r>
          </a:p>
        </p:txBody>
      </p:sp>
      <p:grpSp>
        <p:nvGrpSpPr>
          <p:cNvPr id="12" name="Group 11"/>
          <p:cNvGrpSpPr/>
          <p:nvPr/>
        </p:nvGrpSpPr>
        <p:grpSpPr>
          <a:xfrm>
            <a:off x="9785310" y="2965236"/>
            <a:ext cx="5483225" cy="2203450"/>
            <a:chOff x="3665538" y="4540250"/>
            <a:chExt cx="5483225" cy="2203450"/>
          </a:xfrm>
        </p:grpSpPr>
        <p:sp>
          <p:nvSpPr>
            <p:cNvPr id="32"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8"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40"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1"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5"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46"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48"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9"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0"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2"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3"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4"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55"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6"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7"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8"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9"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0"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1"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62"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63"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64"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65" name="Group 60"/>
            <p:cNvGrpSpPr>
              <a:grpSpLocks/>
            </p:cNvGrpSpPr>
            <p:nvPr/>
          </p:nvGrpSpPr>
          <p:grpSpPr bwMode="auto">
            <a:xfrm>
              <a:off x="8569325" y="5746750"/>
              <a:ext cx="409575" cy="625475"/>
              <a:chOff x="3525" y="2052"/>
              <a:chExt cx="258" cy="394"/>
            </a:xfrm>
          </p:grpSpPr>
          <p:sp>
            <p:nvSpPr>
              <p:cNvPr id="66"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67"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68"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69"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70"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71"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72"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73"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74"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75" name="Object 70"/>
            <p:cNvGraphicFramePr>
              <a:graphicFrameLocks noChangeAspect="1"/>
            </p:cNvGraphicFramePr>
            <p:nvPr>
              <p:extLst>
                <p:ext uri="{D42A27DB-BD31-4B8C-83A1-F6EECF244321}">
                  <p14:modId xmlns:p14="http://schemas.microsoft.com/office/powerpoint/2010/main" val="1642312072"/>
                </p:ext>
              </p:extLst>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2267264" name="Equation" r:id="rId11" imgW="431640" imgH="419040" progId="Equation.DSMT4">
                    <p:embed/>
                  </p:oleObj>
                </mc:Choice>
                <mc:Fallback>
                  <p:oleObj name="Equation" r:id="rId11" imgW="431640" imgH="4190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pic>
        <p:nvPicPr>
          <p:cNvPr id="2251260" name="Picture 50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978170" y="3095755"/>
            <a:ext cx="3592744" cy="1430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6033" y="2703626"/>
            <a:ext cx="4756430" cy="523220"/>
          </a:xfrm>
          <a:prstGeom prst="rect">
            <a:avLst/>
          </a:prstGeom>
          <a:noFill/>
        </p:spPr>
        <p:txBody>
          <a:bodyPr wrap="none" rtlCol="0">
            <a:spAutoFit/>
          </a:bodyPr>
          <a:lstStyle/>
          <a:p>
            <a:r>
              <a:rPr lang="en-US" dirty="0"/>
              <a:t>Here we assume that S is like D</a:t>
            </a:r>
          </a:p>
        </p:txBody>
      </p:sp>
      <p:sp>
        <p:nvSpPr>
          <p:cNvPr id="76" name="Oval 7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EF5D9335-808C-401E-9CB0-7E3EED82FAF5}"/>
              </a:ext>
            </a:extLst>
          </p:cNvPr>
          <p:cNvPicPr>
            <a:picLocks noChangeAspect="1"/>
          </p:cNvPicPr>
          <p:nvPr>
            <p:custDataLst>
              <p:tags r:id="rId2"/>
            </p:custDataLst>
          </p:nvPr>
        </p:nvPicPr>
        <p:blipFill>
          <a:blip r:embed="rId14"/>
          <a:stretch>
            <a:fillRect/>
          </a:stretch>
        </p:blipFill>
        <p:spPr>
          <a:xfrm>
            <a:off x="335546" y="1708669"/>
            <a:ext cx="1879601" cy="771978"/>
          </a:xfrm>
          <a:prstGeom prst="rect">
            <a:avLst/>
          </a:prstGeom>
        </p:spPr>
      </p:pic>
      <p:pic>
        <p:nvPicPr>
          <p:cNvPr id="9" name="Picture 8">
            <a:extLst>
              <a:ext uri="{FF2B5EF4-FFF2-40B4-BE49-F238E27FC236}">
                <a16:creationId xmlns:a16="http://schemas.microsoft.com/office/drawing/2014/main" id="{D37A0C66-DBEA-4F99-8ACF-F2641AFE9E39}"/>
              </a:ext>
            </a:extLst>
          </p:cNvPr>
          <p:cNvPicPr>
            <a:picLocks noChangeAspect="1"/>
          </p:cNvPicPr>
          <p:nvPr>
            <p:custDataLst>
              <p:tags r:id="rId3"/>
            </p:custDataLst>
          </p:nvPr>
        </p:nvPicPr>
        <p:blipFill>
          <a:blip r:embed="rId15"/>
          <a:stretch>
            <a:fillRect/>
          </a:stretch>
        </p:blipFill>
        <p:spPr>
          <a:xfrm>
            <a:off x="2725591" y="1679885"/>
            <a:ext cx="1704619" cy="791294"/>
          </a:xfrm>
          <a:prstGeom prst="rect">
            <a:avLst/>
          </a:prstGeom>
        </p:spPr>
      </p:pic>
      <p:pic>
        <p:nvPicPr>
          <p:cNvPr id="11" name="Picture 10">
            <a:extLst>
              <a:ext uri="{FF2B5EF4-FFF2-40B4-BE49-F238E27FC236}">
                <a16:creationId xmlns:a16="http://schemas.microsoft.com/office/drawing/2014/main" id="{6B704D9D-944A-4A2C-B0EA-98F1720391EB}"/>
              </a:ext>
            </a:extLst>
          </p:cNvPr>
          <p:cNvPicPr>
            <a:picLocks noChangeAspect="1"/>
          </p:cNvPicPr>
          <p:nvPr>
            <p:custDataLst>
              <p:tags r:id="rId4"/>
            </p:custDataLst>
          </p:nvPr>
        </p:nvPicPr>
        <p:blipFill>
          <a:blip r:embed="rId16"/>
          <a:stretch>
            <a:fillRect/>
          </a:stretch>
        </p:blipFill>
        <p:spPr>
          <a:xfrm>
            <a:off x="6921178" y="1945327"/>
            <a:ext cx="2040340" cy="281067"/>
          </a:xfrm>
          <a:prstGeom prst="rect">
            <a:avLst/>
          </a:prstGeom>
        </p:spPr>
      </p:pic>
      <p:pic>
        <p:nvPicPr>
          <p:cNvPr id="14" name="Picture 13">
            <a:extLst>
              <a:ext uri="{FF2B5EF4-FFF2-40B4-BE49-F238E27FC236}">
                <a16:creationId xmlns:a16="http://schemas.microsoft.com/office/drawing/2014/main" id="{F83FDD87-941D-4573-A696-369CDFFB812D}"/>
              </a:ext>
            </a:extLst>
          </p:cNvPr>
          <p:cNvPicPr>
            <a:picLocks noChangeAspect="1"/>
          </p:cNvPicPr>
          <p:nvPr>
            <p:custDataLst>
              <p:tags r:id="rId5"/>
            </p:custDataLst>
          </p:nvPr>
        </p:nvPicPr>
        <p:blipFill>
          <a:blip r:embed="rId17"/>
          <a:stretch>
            <a:fillRect/>
          </a:stretch>
        </p:blipFill>
        <p:spPr>
          <a:xfrm>
            <a:off x="262154" y="3867305"/>
            <a:ext cx="3529143" cy="815238"/>
          </a:xfrm>
          <a:prstGeom prst="rect">
            <a:avLst/>
          </a:prstGeom>
        </p:spPr>
      </p:pic>
      <p:pic>
        <p:nvPicPr>
          <p:cNvPr id="16" name="Picture 15">
            <a:extLst>
              <a:ext uri="{FF2B5EF4-FFF2-40B4-BE49-F238E27FC236}">
                <a16:creationId xmlns:a16="http://schemas.microsoft.com/office/drawing/2014/main" id="{57FC155A-B5F4-4775-BF36-D16B5CF3B54F}"/>
              </a:ext>
            </a:extLst>
          </p:cNvPr>
          <p:cNvPicPr>
            <a:picLocks noChangeAspect="1"/>
          </p:cNvPicPr>
          <p:nvPr>
            <p:custDataLst>
              <p:tags r:id="rId6"/>
            </p:custDataLst>
          </p:nvPr>
        </p:nvPicPr>
        <p:blipFill>
          <a:blip r:embed="rId18"/>
          <a:stretch>
            <a:fillRect/>
          </a:stretch>
        </p:blipFill>
        <p:spPr>
          <a:xfrm>
            <a:off x="259568" y="5323002"/>
            <a:ext cx="3462095" cy="847238"/>
          </a:xfrm>
          <a:prstGeom prst="rect">
            <a:avLst/>
          </a:prstGeom>
        </p:spPr>
      </p:pic>
      <p:pic>
        <p:nvPicPr>
          <p:cNvPr id="18" name="Picture 17">
            <a:extLst>
              <a:ext uri="{FF2B5EF4-FFF2-40B4-BE49-F238E27FC236}">
                <a16:creationId xmlns:a16="http://schemas.microsoft.com/office/drawing/2014/main" id="{FC7CB4E0-F6CC-4E11-87B4-C1D76B0239D8}"/>
              </a:ext>
            </a:extLst>
          </p:cNvPr>
          <p:cNvPicPr>
            <a:picLocks noChangeAspect="1"/>
          </p:cNvPicPr>
          <p:nvPr>
            <p:custDataLst>
              <p:tags r:id="rId7"/>
            </p:custDataLst>
          </p:nvPr>
        </p:nvPicPr>
        <p:blipFill>
          <a:blip r:embed="rId19"/>
          <a:stretch>
            <a:fillRect/>
          </a:stretch>
        </p:blipFill>
        <p:spPr>
          <a:xfrm>
            <a:off x="-2704662" y="658648"/>
            <a:ext cx="1984000" cy="853333"/>
          </a:xfrm>
          <a:prstGeom prst="rect">
            <a:avLst/>
          </a:prstGeom>
        </p:spPr>
      </p:pic>
      <p:pic>
        <p:nvPicPr>
          <p:cNvPr id="20" name="Picture 19">
            <a:extLst>
              <a:ext uri="{FF2B5EF4-FFF2-40B4-BE49-F238E27FC236}">
                <a16:creationId xmlns:a16="http://schemas.microsoft.com/office/drawing/2014/main" id="{613D1B74-9135-42BB-AB96-67BB2F205FDF}"/>
              </a:ext>
            </a:extLst>
          </p:cNvPr>
          <p:cNvPicPr>
            <a:picLocks noChangeAspect="1"/>
          </p:cNvPicPr>
          <p:nvPr>
            <p:custDataLst>
              <p:tags r:id="rId8"/>
            </p:custDataLst>
          </p:nvPr>
        </p:nvPicPr>
        <p:blipFill>
          <a:blip r:embed="rId20"/>
          <a:stretch>
            <a:fillRect/>
          </a:stretch>
        </p:blipFill>
        <p:spPr>
          <a:xfrm>
            <a:off x="-4866541" y="3330848"/>
            <a:ext cx="2968381" cy="847238"/>
          </a:xfrm>
          <a:prstGeom prst="rect">
            <a:avLst/>
          </a:prstGeom>
        </p:spPr>
      </p:pic>
    </p:spTree>
    <p:extLst>
      <p:ext uri="{BB962C8B-B14F-4D97-AF65-F5344CB8AC3E}">
        <p14:creationId xmlns:p14="http://schemas.microsoft.com/office/powerpoint/2010/main" val="961354102"/>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the orifice diameter</a:t>
            </a:r>
          </a:p>
        </p:txBody>
      </p:sp>
      <p:sp>
        <p:nvSpPr>
          <p:cNvPr id="6" name="Content Placeholder 5"/>
          <p:cNvSpPr>
            <a:spLocks noGrp="1"/>
          </p:cNvSpPr>
          <p:nvPr>
            <p:ph idx="1"/>
          </p:nvPr>
        </p:nvSpPr>
        <p:spPr>
          <a:xfrm>
            <a:off x="481913" y="3303373"/>
            <a:ext cx="8229600" cy="1735395"/>
          </a:xfrm>
        </p:spPr>
        <p:txBody>
          <a:bodyPr/>
          <a:lstStyle/>
          <a:p>
            <a:r>
              <a:rPr lang="en-US" dirty="0"/>
              <a:t>The head loss for these orifices spaced so closely may be less than what we calculate</a:t>
            </a:r>
          </a:p>
          <a:p>
            <a:pPr lvl="1"/>
            <a:r>
              <a:rPr lang="en-US" i="1" dirty="0"/>
              <a:t>Vena </a:t>
            </a:r>
            <a:r>
              <a:rPr lang="en-US" i="1" dirty="0" err="1"/>
              <a:t>contracta</a:t>
            </a:r>
            <a:r>
              <a:rPr lang="en-US" i="1" dirty="0"/>
              <a:t> </a:t>
            </a:r>
            <a:r>
              <a:rPr lang="en-US" dirty="0"/>
              <a:t>may not be as severe for orifices that are close to the inner diameter of the pipe</a:t>
            </a:r>
          </a:p>
          <a:p>
            <a:pPr lvl="1"/>
            <a:r>
              <a:rPr lang="en-US" dirty="0"/>
              <a:t>Insufficient length for full expansion before next orifice</a:t>
            </a:r>
          </a:p>
          <a:p>
            <a:endParaRPr lang="en-US" dirty="0"/>
          </a:p>
        </p:txBody>
      </p:sp>
      <p:cxnSp>
        <p:nvCxnSpPr>
          <p:cNvPr id="8" name="Straight Arrow Connector 7"/>
          <p:cNvCxnSpPr/>
          <p:nvPr/>
        </p:nvCxnSpPr>
        <p:spPr>
          <a:xfrm>
            <a:off x="3426941" y="2183027"/>
            <a:ext cx="126862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9" name="Picture 5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0204" y="5816254"/>
            <a:ext cx="2226759" cy="886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992624" y="2871216"/>
            <a:ext cx="3757888" cy="523220"/>
          </a:xfrm>
          <a:prstGeom prst="rect">
            <a:avLst/>
          </a:prstGeom>
          <a:noFill/>
        </p:spPr>
        <p:txBody>
          <a:bodyPr wrap="none" rtlCol="0">
            <a:spAutoFit/>
          </a:bodyPr>
          <a:lstStyle/>
          <a:p>
            <a:r>
              <a:rPr lang="en-US" dirty="0"/>
              <a:t>We need to estimate </a:t>
            </a:r>
            <a:r>
              <a:rPr lang="en-US" dirty="0" err="1"/>
              <a:t>Ke</a:t>
            </a:r>
            <a:r>
              <a:rPr lang="en-US" dirty="0"/>
              <a:t>!</a:t>
            </a:r>
            <a:r>
              <a:rPr lang="en-US"/>
              <a:t> </a:t>
            </a:r>
            <a:endParaRPr lang="en-US" dirty="0"/>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1" name="Picture 10">
            <a:extLst>
              <a:ext uri="{FF2B5EF4-FFF2-40B4-BE49-F238E27FC236}">
                <a16:creationId xmlns:a16="http://schemas.microsoft.com/office/drawing/2014/main" id="{4B639979-FCE3-4E36-ADA1-92CCB6D3BBC7}"/>
              </a:ext>
            </a:extLst>
          </p:cNvPr>
          <p:cNvPicPr>
            <a:picLocks noChangeAspect="1"/>
          </p:cNvPicPr>
          <p:nvPr>
            <p:custDataLst>
              <p:tags r:id="rId1"/>
            </p:custDataLst>
          </p:nvPr>
        </p:nvPicPr>
        <p:blipFill>
          <a:blip r:embed="rId5"/>
          <a:stretch>
            <a:fillRect/>
          </a:stretch>
        </p:blipFill>
        <p:spPr>
          <a:xfrm>
            <a:off x="247067" y="1882275"/>
            <a:ext cx="3003661" cy="687322"/>
          </a:xfrm>
          <a:prstGeom prst="rect">
            <a:avLst/>
          </a:prstGeom>
        </p:spPr>
      </p:pic>
      <p:pic>
        <p:nvPicPr>
          <p:cNvPr id="13" name="Picture 12">
            <a:extLst>
              <a:ext uri="{FF2B5EF4-FFF2-40B4-BE49-F238E27FC236}">
                <a16:creationId xmlns:a16="http://schemas.microsoft.com/office/drawing/2014/main" id="{47ED9623-4DDD-4010-847D-F7F9B74A02CB}"/>
              </a:ext>
            </a:extLst>
          </p:cNvPr>
          <p:cNvPicPr>
            <a:picLocks noChangeAspect="1"/>
          </p:cNvPicPr>
          <p:nvPr>
            <p:custDataLst>
              <p:tags r:id="rId2"/>
            </p:custDataLst>
          </p:nvPr>
        </p:nvPicPr>
        <p:blipFill>
          <a:blip r:embed="rId6"/>
          <a:stretch>
            <a:fillRect/>
          </a:stretch>
        </p:blipFill>
        <p:spPr>
          <a:xfrm>
            <a:off x="4992624" y="1906177"/>
            <a:ext cx="3821714" cy="780190"/>
          </a:xfrm>
          <a:prstGeom prst="rect">
            <a:avLst/>
          </a:prstGeom>
        </p:spPr>
      </p:pic>
    </p:spTree>
    <p:extLst>
      <p:ext uri="{BB962C8B-B14F-4D97-AF65-F5344CB8AC3E}">
        <p14:creationId xmlns:p14="http://schemas.microsoft.com/office/powerpoint/2010/main" val="1072876752"/>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10"/>
          <a:stretch>
            <a:fillRect/>
          </a:stretch>
        </p:blipFill>
        <p:spPr>
          <a:xfrm>
            <a:off x="6243838" y="5193719"/>
            <a:ext cx="2850620" cy="1253656"/>
          </a:xfrm>
          <a:prstGeom prst="rect">
            <a:avLst/>
          </a:prstGeom>
        </p:spPr>
      </p:pic>
      <p:sp>
        <p:nvSpPr>
          <p:cNvPr id="2" name="Title 1"/>
          <p:cNvSpPr>
            <a:spLocks noGrp="1"/>
          </p:cNvSpPr>
          <p:nvPr>
            <p:ph type="title"/>
          </p:nvPr>
        </p:nvSpPr>
        <p:spPr/>
        <p:txBody>
          <a:bodyPr/>
          <a:lstStyle/>
          <a:p>
            <a:r>
              <a:rPr lang="en-US" sz="3200" dirty="0"/>
              <a:t>Estimate the orifice diameter using the required value of </a:t>
            </a:r>
            <a:r>
              <a:rPr lang="en-US" sz="3200" dirty="0" err="1"/>
              <a:t>Ke</a:t>
            </a:r>
            <a:r>
              <a:rPr lang="en-US" sz="3200" dirty="0"/>
              <a:t> given the actual pipe ID</a:t>
            </a:r>
          </a:p>
        </p:txBody>
      </p:sp>
      <p:sp>
        <p:nvSpPr>
          <p:cNvPr id="9" name="TextBox 8"/>
          <p:cNvSpPr txBox="1"/>
          <p:nvPr/>
        </p:nvSpPr>
        <p:spPr>
          <a:xfrm>
            <a:off x="150644" y="2145679"/>
            <a:ext cx="8652595" cy="1015663"/>
          </a:xfrm>
          <a:prstGeom prst="rect">
            <a:avLst/>
          </a:prstGeom>
          <a:noFill/>
        </p:spPr>
        <p:txBody>
          <a:bodyPr wrap="square" rtlCol="0">
            <a:spAutoFit/>
          </a:bodyPr>
          <a:lstStyle/>
          <a:p>
            <a:r>
              <a:rPr lang="en-US" sz="2000" dirty="0"/>
              <a:t>Need to find actual </a:t>
            </a:r>
            <a:r>
              <a:rPr lang="en-US" sz="2000" dirty="0" err="1"/>
              <a:t>Ke</a:t>
            </a:r>
            <a:r>
              <a:rPr lang="en-US" sz="2000" dirty="0"/>
              <a:t> given actual pipe diameter to develop target G. The actual </a:t>
            </a:r>
            <a:r>
              <a:rPr lang="en-US" sz="2000" dirty="0" err="1"/>
              <a:t>Ke</a:t>
            </a:r>
            <a:r>
              <a:rPr lang="en-US" sz="2000" dirty="0"/>
              <a:t> will increase to get the same head loss given the slower velocity in the larger diameter pipe.</a:t>
            </a:r>
          </a:p>
        </p:txBody>
      </p:sp>
      <p:sp>
        <p:nvSpPr>
          <p:cNvPr id="13" name="TextBox 12"/>
          <p:cNvSpPr txBox="1"/>
          <p:nvPr/>
        </p:nvSpPr>
        <p:spPr>
          <a:xfrm>
            <a:off x="2642616" y="3300984"/>
            <a:ext cx="5758308" cy="523220"/>
          </a:xfrm>
          <a:prstGeom prst="rect">
            <a:avLst/>
          </a:prstGeom>
          <a:noFill/>
        </p:spPr>
        <p:txBody>
          <a:bodyPr wrap="none" rtlCol="0">
            <a:spAutoFit/>
          </a:bodyPr>
          <a:lstStyle/>
          <a:p>
            <a:r>
              <a:rPr lang="en-US" dirty="0"/>
              <a:t>Replace residence time with volume/Q</a:t>
            </a:r>
          </a:p>
        </p:txBody>
      </p:sp>
      <p:cxnSp>
        <p:nvCxnSpPr>
          <p:cNvPr id="16" name="Straight Arrow Connector 15"/>
          <p:cNvCxnSpPr/>
          <p:nvPr/>
        </p:nvCxnSpPr>
        <p:spPr>
          <a:xfrm>
            <a:off x="1883664" y="4142232"/>
            <a:ext cx="4023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111752" y="5007864"/>
            <a:ext cx="4023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3182112" y="4480560"/>
            <a:ext cx="9144" cy="210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Oval 1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5" name="Rectangle 4"/>
          <p:cNvSpPr/>
          <p:nvPr/>
        </p:nvSpPr>
        <p:spPr>
          <a:xfrm>
            <a:off x="4312920" y="6334780"/>
            <a:ext cx="4572000" cy="523220"/>
          </a:xfrm>
          <a:prstGeom prst="rect">
            <a:avLst/>
          </a:prstGeom>
        </p:spPr>
        <p:txBody>
          <a:bodyPr>
            <a:spAutoFit/>
          </a:bodyPr>
          <a:lstStyle/>
          <a:p>
            <a:r>
              <a:rPr lang="en-US" sz="1400" dirty="0"/>
              <a:t>https://neutrium.net/fluid_flow/pressure-loss-from-fittings-expansion-and-reduction-in-pipe-size/</a:t>
            </a:r>
          </a:p>
        </p:txBody>
      </p:sp>
      <p:pic>
        <p:nvPicPr>
          <p:cNvPr id="20" name="Picture 19">
            <a:extLst>
              <a:ext uri="{FF2B5EF4-FFF2-40B4-BE49-F238E27FC236}">
                <a16:creationId xmlns:a16="http://schemas.microsoft.com/office/drawing/2014/main" id="{9FE09FEF-3904-4BB9-9844-B2F59A29E1B7}"/>
              </a:ext>
            </a:extLst>
          </p:cNvPr>
          <p:cNvPicPr>
            <a:picLocks noChangeAspect="1"/>
          </p:cNvPicPr>
          <p:nvPr>
            <p:custDataLst>
              <p:tags r:id="rId1"/>
            </p:custDataLst>
          </p:nvPr>
        </p:nvPicPr>
        <p:blipFill>
          <a:blip r:embed="rId11"/>
          <a:stretch>
            <a:fillRect/>
          </a:stretch>
        </p:blipFill>
        <p:spPr>
          <a:xfrm>
            <a:off x="562263" y="1749721"/>
            <a:ext cx="1792000" cy="246857"/>
          </a:xfrm>
          <a:prstGeom prst="rect">
            <a:avLst/>
          </a:prstGeom>
        </p:spPr>
      </p:pic>
      <p:pic>
        <p:nvPicPr>
          <p:cNvPr id="22" name="Picture 21">
            <a:extLst>
              <a:ext uri="{FF2B5EF4-FFF2-40B4-BE49-F238E27FC236}">
                <a16:creationId xmlns:a16="http://schemas.microsoft.com/office/drawing/2014/main" id="{9AF7B3DA-64B6-4C0F-ACE3-428A97C5F603}"/>
              </a:ext>
            </a:extLst>
          </p:cNvPr>
          <p:cNvPicPr>
            <a:picLocks noChangeAspect="1"/>
          </p:cNvPicPr>
          <p:nvPr>
            <p:custDataLst>
              <p:tags r:id="rId2"/>
            </p:custDataLst>
          </p:nvPr>
        </p:nvPicPr>
        <p:blipFill>
          <a:blip r:embed="rId12"/>
          <a:stretch>
            <a:fillRect/>
          </a:stretch>
        </p:blipFill>
        <p:spPr>
          <a:xfrm>
            <a:off x="7149876" y="1551905"/>
            <a:ext cx="1251048" cy="608000"/>
          </a:xfrm>
          <a:prstGeom prst="rect">
            <a:avLst/>
          </a:prstGeom>
        </p:spPr>
      </p:pic>
      <p:pic>
        <p:nvPicPr>
          <p:cNvPr id="24" name="Picture 23">
            <a:extLst>
              <a:ext uri="{FF2B5EF4-FFF2-40B4-BE49-F238E27FC236}">
                <a16:creationId xmlns:a16="http://schemas.microsoft.com/office/drawing/2014/main" id="{268F5F75-E80D-42BB-BEF9-7A58DAC5D08E}"/>
              </a:ext>
            </a:extLst>
          </p:cNvPr>
          <p:cNvPicPr>
            <a:picLocks noChangeAspect="1"/>
          </p:cNvPicPr>
          <p:nvPr>
            <p:custDataLst>
              <p:tags r:id="rId3"/>
            </p:custDataLst>
          </p:nvPr>
        </p:nvPicPr>
        <p:blipFill>
          <a:blip r:embed="rId13"/>
          <a:stretch>
            <a:fillRect/>
          </a:stretch>
        </p:blipFill>
        <p:spPr>
          <a:xfrm>
            <a:off x="384493" y="3264184"/>
            <a:ext cx="957578" cy="476401"/>
          </a:xfrm>
          <a:prstGeom prst="rect">
            <a:avLst/>
          </a:prstGeom>
        </p:spPr>
      </p:pic>
      <p:pic>
        <p:nvPicPr>
          <p:cNvPr id="26" name="Picture 25">
            <a:extLst>
              <a:ext uri="{FF2B5EF4-FFF2-40B4-BE49-F238E27FC236}">
                <a16:creationId xmlns:a16="http://schemas.microsoft.com/office/drawing/2014/main" id="{EDD3EF57-91BD-4659-9AFB-09C417E10664}"/>
              </a:ext>
            </a:extLst>
          </p:cNvPr>
          <p:cNvPicPr>
            <a:picLocks noChangeAspect="1"/>
          </p:cNvPicPr>
          <p:nvPr>
            <p:custDataLst>
              <p:tags r:id="rId4"/>
            </p:custDataLst>
          </p:nvPr>
        </p:nvPicPr>
        <p:blipFill>
          <a:blip r:embed="rId14"/>
          <a:stretch>
            <a:fillRect/>
          </a:stretch>
        </p:blipFill>
        <p:spPr>
          <a:xfrm>
            <a:off x="384493" y="3937875"/>
            <a:ext cx="1430908" cy="517784"/>
          </a:xfrm>
          <a:prstGeom prst="rect">
            <a:avLst/>
          </a:prstGeom>
        </p:spPr>
      </p:pic>
      <p:pic>
        <p:nvPicPr>
          <p:cNvPr id="28" name="Picture 27">
            <a:extLst>
              <a:ext uri="{FF2B5EF4-FFF2-40B4-BE49-F238E27FC236}">
                <a16:creationId xmlns:a16="http://schemas.microsoft.com/office/drawing/2014/main" id="{06C19B55-7316-4EDF-8F4D-5D8274C10E0C}"/>
              </a:ext>
            </a:extLst>
          </p:cNvPr>
          <p:cNvPicPr>
            <a:picLocks noChangeAspect="1"/>
          </p:cNvPicPr>
          <p:nvPr>
            <p:custDataLst>
              <p:tags r:id="rId5"/>
            </p:custDataLst>
          </p:nvPr>
        </p:nvPicPr>
        <p:blipFill>
          <a:blip r:embed="rId15"/>
          <a:stretch>
            <a:fillRect/>
          </a:stretch>
        </p:blipFill>
        <p:spPr>
          <a:xfrm>
            <a:off x="2532516" y="3886470"/>
            <a:ext cx="1578967" cy="463884"/>
          </a:xfrm>
          <a:prstGeom prst="rect">
            <a:avLst/>
          </a:prstGeom>
        </p:spPr>
      </p:pic>
      <p:pic>
        <p:nvPicPr>
          <p:cNvPr id="30" name="Picture 29">
            <a:extLst>
              <a:ext uri="{FF2B5EF4-FFF2-40B4-BE49-F238E27FC236}">
                <a16:creationId xmlns:a16="http://schemas.microsoft.com/office/drawing/2014/main" id="{B3B68659-C9F9-44A4-956D-B8EE5BF2EF78}"/>
              </a:ext>
            </a:extLst>
          </p:cNvPr>
          <p:cNvPicPr>
            <a:picLocks noChangeAspect="1"/>
          </p:cNvPicPr>
          <p:nvPr>
            <p:custDataLst>
              <p:tags r:id="rId6"/>
            </p:custDataLst>
          </p:nvPr>
        </p:nvPicPr>
        <p:blipFill>
          <a:blip r:embed="rId16"/>
          <a:stretch>
            <a:fillRect/>
          </a:stretch>
        </p:blipFill>
        <p:spPr>
          <a:xfrm>
            <a:off x="384493" y="4754587"/>
            <a:ext cx="3608118" cy="492114"/>
          </a:xfrm>
          <a:prstGeom prst="rect">
            <a:avLst/>
          </a:prstGeom>
        </p:spPr>
      </p:pic>
      <p:pic>
        <p:nvPicPr>
          <p:cNvPr id="32" name="Picture 31">
            <a:extLst>
              <a:ext uri="{FF2B5EF4-FFF2-40B4-BE49-F238E27FC236}">
                <a16:creationId xmlns:a16="http://schemas.microsoft.com/office/drawing/2014/main" id="{8535CBC9-E99E-4F77-B698-1B6E66EC73F6}"/>
              </a:ext>
            </a:extLst>
          </p:cNvPr>
          <p:cNvPicPr>
            <a:picLocks noChangeAspect="1"/>
          </p:cNvPicPr>
          <p:nvPr>
            <p:custDataLst>
              <p:tags r:id="rId7"/>
            </p:custDataLst>
          </p:nvPr>
        </p:nvPicPr>
        <p:blipFill>
          <a:blip r:embed="rId17"/>
          <a:stretch>
            <a:fillRect/>
          </a:stretch>
        </p:blipFill>
        <p:spPr>
          <a:xfrm>
            <a:off x="4664196" y="4750452"/>
            <a:ext cx="2216698" cy="470992"/>
          </a:xfrm>
          <a:prstGeom prst="rect">
            <a:avLst/>
          </a:prstGeom>
        </p:spPr>
      </p:pic>
      <p:pic>
        <p:nvPicPr>
          <p:cNvPr id="33" name="Picture 32">
            <a:extLst>
              <a:ext uri="{FF2B5EF4-FFF2-40B4-BE49-F238E27FC236}">
                <a16:creationId xmlns:a16="http://schemas.microsoft.com/office/drawing/2014/main" id="{33BB175B-D7EB-4018-B683-16A6F60EB212}"/>
              </a:ext>
            </a:extLst>
          </p:cNvPr>
          <p:cNvPicPr>
            <a:picLocks noChangeAspect="1"/>
          </p:cNvPicPr>
          <p:nvPr>
            <p:custDataLst>
              <p:tags r:id="rId8"/>
            </p:custDataLst>
          </p:nvPr>
        </p:nvPicPr>
        <p:blipFill>
          <a:blip r:embed="rId18"/>
          <a:stretch>
            <a:fillRect/>
          </a:stretch>
        </p:blipFill>
        <p:spPr>
          <a:xfrm>
            <a:off x="384492" y="5468959"/>
            <a:ext cx="4585591" cy="936133"/>
          </a:xfrm>
          <a:prstGeom prst="rect">
            <a:avLst/>
          </a:prstGeom>
        </p:spPr>
      </p:pic>
    </p:spTree>
    <p:extLst>
      <p:ext uri="{BB962C8B-B14F-4D97-AF65-F5344CB8AC3E}">
        <p14:creationId xmlns:p14="http://schemas.microsoft.com/office/powerpoint/2010/main" val="1089775456"/>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1" name="Rectangle 13"/>
          <p:cNvSpPr>
            <a:spLocks noGrp="1" noChangeArrowheads="1"/>
          </p:cNvSpPr>
          <p:nvPr>
            <p:ph type="title"/>
          </p:nvPr>
        </p:nvSpPr>
        <p:spPr/>
        <p:txBody>
          <a:bodyPr/>
          <a:lstStyle/>
          <a:p>
            <a:r>
              <a:rPr lang="en-US" dirty="0"/>
              <a:t>Use a Pipe with orifices to make a flocculator for small flows (H = D)</a:t>
            </a:r>
          </a:p>
        </p:txBody>
      </p:sp>
      <p:sp>
        <p:nvSpPr>
          <p:cNvPr id="39" name="TextBox 38"/>
          <p:cNvSpPr txBox="1"/>
          <p:nvPr/>
        </p:nvSpPr>
        <p:spPr>
          <a:xfrm>
            <a:off x="4335618" y="1862653"/>
            <a:ext cx="2040340" cy="523220"/>
          </a:xfrm>
          <a:prstGeom prst="rect">
            <a:avLst/>
          </a:prstGeom>
          <a:noFill/>
        </p:spPr>
        <p:txBody>
          <a:bodyPr wrap="square" rtlCol="0">
            <a:spAutoFit/>
          </a:bodyPr>
          <a:lstStyle/>
          <a:p>
            <a:r>
              <a:rPr lang="en-US" dirty="0">
                <a:solidFill>
                  <a:srgbClr val="000000"/>
                </a:solidFill>
              </a:rPr>
              <a:t>Continuity</a:t>
            </a:r>
          </a:p>
        </p:txBody>
      </p:sp>
      <p:sp>
        <p:nvSpPr>
          <p:cNvPr id="8" name="TextBox 7"/>
          <p:cNvSpPr txBox="1"/>
          <p:nvPr/>
        </p:nvSpPr>
        <p:spPr>
          <a:xfrm>
            <a:off x="4187631" y="4889501"/>
            <a:ext cx="4580238" cy="1815882"/>
          </a:xfrm>
          <a:prstGeom prst="rect">
            <a:avLst/>
          </a:prstGeom>
          <a:noFill/>
        </p:spPr>
        <p:txBody>
          <a:bodyPr wrap="square" rtlCol="0">
            <a:spAutoFit/>
          </a:bodyPr>
          <a:lstStyle/>
          <a:p>
            <a:r>
              <a:rPr lang="en-US" dirty="0"/>
              <a:t>Round to nearest inner pipe diameter? Or round down to get higher velocities to prevent sedimentation?</a:t>
            </a:r>
          </a:p>
        </p:txBody>
      </p:sp>
      <p:grpSp>
        <p:nvGrpSpPr>
          <p:cNvPr id="12" name="Group 11"/>
          <p:cNvGrpSpPr/>
          <p:nvPr/>
        </p:nvGrpSpPr>
        <p:grpSpPr>
          <a:xfrm>
            <a:off x="9785310" y="2965236"/>
            <a:ext cx="5483225" cy="2203450"/>
            <a:chOff x="3665538" y="4540250"/>
            <a:chExt cx="5483225" cy="2203450"/>
          </a:xfrm>
        </p:grpSpPr>
        <p:sp>
          <p:nvSpPr>
            <p:cNvPr id="32"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8"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40"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1"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5"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46"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48"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9"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0"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2"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3"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4"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55"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6"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7"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8"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9"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0"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1"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62"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63"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64"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65" name="Group 60"/>
            <p:cNvGrpSpPr>
              <a:grpSpLocks/>
            </p:cNvGrpSpPr>
            <p:nvPr/>
          </p:nvGrpSpPr>
          <p:grpSpPr bwMode="auto">
            <a:xfrm>
              <a:off x="8569325" y="5746750"/>
              <a:ext cx="409575" cy="625475"/>
              <a:chOff x="3525" y="2052"/>
              <a:chExt cx="258" cy="394"/>
            </a:xfrm>
          </p:grpSpPr>
          <p:sp>
            <p:nvSpPr>
              <p:cNvPr id="66"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67"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68"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69"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70"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71"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72"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73"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74"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75" name="Object 70"/>
            <p:cNvGraphicFramePr>
              <a:graphicFrameLocks noChangeAspect="1"/>
            </p:cNvGraphicFramePr>
            <p:nvPr>
              <p:extLst>
                <p:ext uri="{D42A27DB-BD31-4B8C-83A1-F6EECF244321}">
                  <p14:modId xmlns:p14="http://schemas.microsoft.com/office/powerpoint/2010/main" val="720104439"/>
                </p:ext>
              </p:extLst>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2266606" name="Equation" r:id="rId11" imgW="431640" imgH="419040" progId="Equation.DSMT4">
                    <p:embed/>
                  </p:oleObj>
                </mc:Choice>
                <mc:Fallback>
                  <p:oleObj name="Equation" r:id="rId11" imgW="431640" imgH="4190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pic>
        <p:nvPicPr>
          <p:cNvPr id="2251260" name="Picture 50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978170" y="3095755"/>
            <a:ext cx="3592744" cy="1430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6033" y="2703626"/>
            <a:ext cx="4815742" cy="523220"/>
          </a:xfrm>
          <a:prstGeom prst="rect">
            <a:avLst/>
          </a:prstGeom>
          <a:noFill/>
        </p:spPr>
        <p:txBody>
          <a:bodyPr wrap="none" rtlCol="0">
            <a:spAutoFit/>
          </a:bodyPr>
          <a:lstStyle/>
          <a:p>
            <a:r>
              <a:rPr lang="en-US" dirty="0"/>
              <a:t>Here we assume that H is like D</a:t>
            </a:r>
          </a:p>
        </p:txBody>
      </p:sp>
      <p:sp>
        <p:nvSpPr>
          <p:cNvPr id="76" name="Oval 7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10B76C92-120B-43B4-BFD5-7792022FAB76}"/>
              </a:ext>
            </a:extLst>
          </p:cNvPr>
          <p:cNvPicPr>
            <a:picLocks noChangeAspect="1"/>
          </p:cNvPicPr>
          <p:nvPr>
            <p:custDataLst>
              <p:tags r:id="rId2"/>
            </p:custDataLst>
          </p:nvPr>
        </p:nvPicPr>
        <p:blipFill>
          <a:blip r:embed="rId14"/>
          <a:stretch>
            <a:fillRect/>
          </a:stretch>
        </p:blipFill>
        <p:spPr>
          <a:xfrm>
            <a:off x="584091" y="1708525"/>
            <a:ext cx="1649197" cy="677348"/>
          </a:xfrm>
          <a:prstGeom prst="rect">
            <a:avLst/>
          </a:prstGeom>
        </p:spPr>
      </p:pic>
      <p:pic>
        <p:nvPicPr>
          <p:cNvPr id="9" name="Picture 8">
            <a:extLst>
              <a:ext uri="{FF2B5EF4-FFF2-40B4-BE49-F238E27FC236}">
                <a16:creationId xmlns:a16="http://schemas.microsoft.com/office/drawing/2014/main" id="{DBE66B53-A59B-427D-8545-2121524B3455}"/>
              </a:ext>
            </a:extLst>
          </p:cNvPr>
          <p:cNvPicPr>
            <a:picLocks noChangeAspect="1"/>
          </p:cNvPicPr>
          <p:nvPr>
            <p:custDataLst>
              <p:tags r:id="rId3"/>
            </p:custDataLst>
          </p:nvPr>
        </p:nvPicPr>
        <p:blipFill>
          <a:blip r:embed="rId15"/>
          <a:stretch>
            <a:fillRect/>
          </a:stretch>
        </p:blipFill>
        <p:spPr>
          <a:xfrm>
            <a:off x="2916150" y="1722676"/>
            <a:ext cx="1362286" cy="632381"/>
          </a:xfrm>
          <a:prstGeom prst="rect">
            <a:avLst/>
          </a:prstGeom>
        </p:spPr>
      </p:pic>
      <p:pic>
        <p:nvPicPr>
          <p:cNvPr id="11" name="Picture 10">
            <a:extLst>
              <a:ext uri="{FF2B5EF4-FFF2-40B4-BE49-F238E27FC236}">
                <a16:creationId xmlns:a16="http://schemas.microsoft.com/office/drawing/2014/main" id="{B3C7B47C-E5A4-4B9F-88E3-78F34F3D51A9}"/>
              </a:ext>
            </a:extLst>
          </p:cNvPr>
          <p:cNvPicPr>
            <a:picLocks noChangeAspect="1"/>
          </p:cNvPicPr>
          <p:nvPr>
            <p:custDataLst>
              <p:tags r:id="rId4"/>
            </p:custDataLst>
          </p:nvPr>
        </p:nvPicPr>
        <p:blipFill>
          <a:blip r:embed="rId16"/>
          <a:stretch>
            <a:fillRect/>
          </a:stretch>
        </p:blipFill>
        <p:spPr>
          <a:xfrm>
            <a:off x="6885977" y="1996966"/>
            <a:ext cx="1592311" cy="305921"/>
          </a:xfrm>
          <a:prstGeom prst="rect">
            <a:avLst/>
          </a:prstGeom>
        </p:spPr>
      </p:pic>
      <p:pic>
        <p:nvPicPr>
          <p:cNvPr id="14" name="Picture 13">
            <a:extLst>
              <a:ext uri="{FF2B5EF4-FFF2-40B4-BE49-F238E27FC236}">
                <a16:creationId xmlns:a16="http://schemas.microsoft.com/office/drawing/2014/main" id="{54D9FD05-ACD1-4255-9BCB-CCBDC9CA30C3}"/>
              </a:ext>
            </a:extLst>
          </p:cNvPr>
          <p:cNvPicPr>
            <a:picLocks noChangeAspect="1"/>
          </p:cNvPicPr>
          <p:nvPr>
            <p:custDataLst>
              <p:tags r:id="rId5"/>
            </p:custDataLst>
          </p:nvPr>
        </p:nvPicPr>
        <p:blipFill>
          <a:blip r:embed="rId17"/>
          <a:stretch>
            <a:fillRect/>
          </a:stretch>
        </p:blipFill>
        <p:spPr>
          <a:xfrm>
            <a:off x="584722" y="3631155"/>
            <a:ext cx="3012571" cy="815238"/>
          </a:xfrm>
          <a:prstGeom prst="rect">
            <a:avLst/>
          </a:prstGeom>
        </p:spPr>
      </p:pic>
      <p:pic>
        <p:nvPicPr>
          <p:cNvPr id="16" name="Picture 15">
            <a:extLst>
              <a:ext uri="{FF2B5EF4-FFF2-40B4-BE49-F238E27FC236}">
                <a16:creationId xmlns:a16="http://schemas.microsoft.com/office/drawing/2014/main" id="{5116F8A5-6F3D-4400-842D-BE245FDFB830}"/>
              </a:ext>
            </a:extLst>
          </p:cNvPr>
          <p:cNvPicPr>
            <a:picLocks noChangeAspect="1"/>
          </p:cNvPicPr>
          <p:nvPr>
            <p:custDataLst>
              <p:tags r:id="rId6"/>
            </p:custDataLst>
          </p:nvPr>
        </p:nvPicPr>
        <p:blipFill>
          <a:blip r:embed="rId18"/>
          <a:stretch>
            <a:fillRect/>
          </a:stretch>
        </p:blipFill>
        <p:spPr>
          <a:xfrm>
            <a:off x="565224" y="5010681"/>
            <a:ext cx="2945524" cy="847238"/>
          </a:xfrm>
          <a:prstGeom prst="rect">
            <a:avLst/>
          </a:prstGeom>
        </p:spPr>
      </p:pic>
      <p:pic>
        <p:nvPicPr>
          <p:cNvPr id="77" name="Picture 76">
            <a:extLst>
              <a:ext uri="{FF2B5EF4-FFF2-40B4-BE49-F238E27FC236}">
                <a16:creationId xmlns:a16="http://schemas.microsoft.com/office/drawing/2014/main" id="{A92CD13C-3374-426A-A812-15868BC9DF48}"/>
              </a:ext>
            </a:extLst>
          </p:cNvPr>
          <p:cNvPicPr>
            <a:picLocks noChangeAspect="1"/>
          </p:cNvPicPr>
          <p:nvPr>
            <p:custDataLst>
              <p:tags r:id="rId7"/>
            </p:custDataLst>
          </p:nvPr>
        </p:nvPicPr>
        <p:blipFill>
          <a:blip r:embed="rId19"/>
          <a:stretch>
            <a:fillRect/>
          </a:stretch>
        </p:blipFill>
        <p:spPr>
          <a:xfrm>
            <a:off x="-4051511" y="1723259"/>
            <a:ext cx="1984000" cy="853333"/>
          </a:xfrm>
          <a:prstGeom prst="rect">
            <a:avLst/>
          </a:prstGeom>
        </p:spPr>
      </p:pic>
      <p:pic>
        <p:nvPicPr>
          <p:cNvPr id="78" name="Picture 77">
            <a:extLst>
              <a:ext uri="{FF2B5EF4-FFF2-40B4-BE49-F238E27FC236}">
                <a16:creationId xmlns:a16="http://schemas.microsoft.com/office/drawing/2014/main" id="{48DC3DEB-1F48-4C4F-808C-B1BD7B286D43}"/>
              </a:ext>
            </a:extLst>
          </p:cNvPr>
          <p:cNvPicPr>
            <a:picLocks noChangeAspect="1"/>
          </p:cNvPicPr>
          <p:nvPr>
            <p:custDataLst>
              <p:tags r:id="rId8"/>
            </p:custDataLst>
          </p:nvPr>
        </p:nvPicPr>
        <p:blipFill>
          <a:blip r:embed="rId20"/>
          <a:stretch>
            <a:fillRect/>
          </a:stretch>
        </p:blipFill>
        <p:spPr>
          <a:xfrm>
            <a:off x="-4447652" y="3527392"/>
            <a:ext cx="2968381" cy="847238"/>
          </a:xfrm>
          <a:prstGeom prst="rect">
            <a:avLst/>
          </a:prstGeom>
        </p:spPr>
      </p:pic>
    </p:spTree>
    <p:extLst>
      <p:ext uri="{BB962C8B-B14F-4D97-AF65-F5344CB8AC3E}">
        <p14:creationId xmlns:p14="http://schemas.microsoft.com/office/powerpoint/2010/main" val="1138716720"/>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Vena </a:t>
            </a:r>
            <a:r>
              <a:rPr lang="en-US" i="1" dirty="0" err="1"/>
              <a:t>Contracta</a:t>
            </a:r>
            <a:r>
              <a:rPr lang="en-US" i="1" dirty="0"/>
              <a:t> </a:t>
            </a:r>
            <a:r>
              <a:rPr lang="en-US" dirty="0"/>
              <a:t>around a bend?</a:t>
            </a:r>
            <a:endParaRPr lang="en-US" i="1" dirty="0"/>
          </a:p>
        </p:txBody>
      </p:sp>
      <p:sp>
        <p:nvSpPr>
          <p:cNvPr id="3" name="Content Placeholder 2"/>
          <p:cNvSpPr>
            <a:spLocks noGrp="1"/>
          </p:cNvSpPr>
          <p:nvPr>
            <p:ph idx="1"/>
          </p:nvPr>
        </p:nvSpPr>
        <p:spPr/>
        <p:txBody>
          <a:bodyPr/>
          <a:lstStyle/>
          <a:p>
            <a:r>
              <a:rPr lang="en-US" dirty="0"/>
              <a:t>Sluice gate (almost closed)*</a:t>
            </a:r>
          </a:p>
          <a:p>
            <a:pPr lvl="1"/>
            <a:r>
              <a:rPr lang="en-US" dirty="0">
                <a:solidFill>
                  <a:schemeClr val="accent4"/>
                </a:solidFill>
              </a:rPr>
              <a:t>0.59 </a:t>
            </a:r>
          </a:p>
          <a:p>
            <a:r>
              <a:rPr lang="en-US" dirty="0"/>
              <a:t>Small hole in a tank</a:t>
            </a:r>
          </a:p>
          <a:p>
            <a:pPr lvl="1"/>
            <a:r>
              <a:rPr lang="en-US" dirty="0">
                <a:solidFill>
                  <a:schemeClr val="accent4"/>
                </a:solidFill>
              </a:rPr>
              <a:t>0.62</a:t>
            </a:r>
          </a:p>
          <a:p>
            <a:r>
              <a:rPr lang="en-US" dirty="0"/>
              <a:t>Exit from a pipe</a:t>
            </a:r>
          </a:p>
          <a:p>
            <a:pPr lvl="1"/>
            <a:r>
              <a:rPr lang="en-US" dirty="0">
                <a:solidFill>
                  <a:schemeClr val="accent4"/>
                </a:solidFill>
              </a:rPr>
              <a:t>No </a:t>
            </a:r>
            <a:r>
              <a:rPr lang="en-US" i="1" dirty="0">
                <a:solidFill>
                  <a:schemeClr val="accent4"/>
                </a:solidFill>
              </a:rPr>
              <a:t>Vena </a:t>
            </a:r>
            <a:r>
              <a:rPr lang="en-US" i="1" dirty="0" err="1">
                <a:solidFill>
                  <a:schemeClr val="accent4"/>
                </a:solidFill>
              </a:rPr>
              <a:t>Contracta</a:t>
            </a:r>
            <a:endParaRPr lang="en-US" dirty="0">
              <a:solidFill>
                <a:schemeClr val="accent4"/>
              </a:solidFill>
            </a:endParaRPr>
          </a:p>
        </p:txBody>
      </p:sp>
      <p:sp>
        <p:nvSpPr>
          <p:cNvPr id="4" name="Rectangle 3"/>
          <p:cNvSpPr/>
          <p:nvPr/>
        </p:nvSpPr>
        <p:spPr>
          <a:xfrm>
            <a:off x="4290689" y="3621339"/>
            <a:ext cx="4572000" cy="600164"/>
          </a:xfrm>
          <a:prstGeom prst="rect">
            <a:avLst/>
          </a:prstGeom>
        </p:spPr>
        <p:txBody>
          <a:bodyPr>
            <a:spAutoFit/>
          </a:bodyPr>
          <a:lstStyle/>
          <a:p>
            <a:r>
              <a:rPr lang="en-US" sz="1100" dirty="0"/>
              <a:t>By Lindsay </a:t>
            </a:r>
            <a:r>
              <a:rPr lang="en-US" sz="1100" dirty="0" err="1"/>
              <a:t>Lally</a:t>
            </a:r>
            <a:r>
              <a:rPr lang="en-US" sz="1100" dirty="0"/>
              <a:t>, Lee </a:t>
            </a:r>
            <a:r>
              <a:rPr lang="en-US" sz="1100" dirty="0" err="1"/>
              <a:t>Hixon</a:t>
            </a:r>
            <a:r>
              <a:rPr lang="en-US" sz="1100" dirty="0"/>
              <a:t> (Own work) [CC BY-SA 3.0 (http://creativecommons.org/licenses/by-sa/3.0) or GFDL (http://www.gnu.org/copyleft/fdl.html)], via Wikimedia Commons</a:t>
            </a:r>
          </a:p>
        </p:txBody>
      </p:sp>
      <p:pic>
        <p:nvPicPr>
          <p:cNvPr id="2241538" name="Picture 2" descr="File:SluiceGateDiagram.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92786" y="1931663"/>
            <a:ext cx="3869902" cy="16896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98498" y="5830420"/>
            <a:ext cx="8151231" cy="830997"/>
          </a:xfrm>
          <a:prstGeom prst="rect">
            <a:avLst/>
          </a:prstGeom>
          <a:noFill/>
        </p:spPr>
        <p:txBody>
          <a:bodyPr wrap="square" rtlCol="0">
            <a:spAutoFit/>
          </a:bodyPr>
          <a:lstStyle/>
          <a:p>
            <a:r>
              <a:rPr lang="en-US" sz="1600" dirty="0"/>
              <a:t>* Roberson, JA; Cassidy, JJ; </a:t>
            </a:r>
            <a:r>
              <a:rPr lang="en-US" sz="1600" dirty="0" err="1"/>
              <a:t>Chaudhry</a:t>
            </a:r>
            <a:r>
              <a:rPr lang="en-US" sz="1600" dirty="0"/>
              <a:t>, MH. Hydraulic Engineering. John Wiley. (1995) page 217. Original reference is Henry, H.R. “Diffusion of Submerged Jets.” Discussion by M.L. </a:t>
            </a:r>
            <a:r>
              <a:rPr lang="en-US" sz="1600" dirty="0" err="1"/>
              <a:t>Alberston</a:t>
            </a:r>
            <a:r>
              <a:rPr lang="en-US" sz="1600" dirty="0"/>
              <a:t>, Y.B. Dai, R.A. Jensen, and Hunger Rouse, Trans. ASCE, 115, (1950)</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Vena </a:t>
            </a:r>
            <a:r>
              <a:rPr lang="en-US" i="1" dirty="0" err="1"/>
              <a:t>Contracta</a:t>
            </a:r>
            <a:r>
              <a:rPr lang="en-US" i="1" dirty="0"/>
              <a:t> </a:t>
            </a:r>
            <a:r>
              <a:rPr lang="en-US" dirty="0"/>
              <a:t>(</a:t>
            </a:r>
            <a:r>
              <a:rPr lang="en-US" i="1" dirty="0">
                <a:latin typeface="Symbol" pitchFamily="18" charset="2"/>
              </a:rPr>
              <a:t>P</a:t>
            </a:r>
            <a:r>
              <a:rPr lang="en-US" i="1" baseline="-25000" dirty="0"/>
              <a:t>VC</a:t>
            </a:r>
            <a:r>
              <a:rPr lang="en-US" dirty="0"/>
              <a:t> ) Conclusions </a:t>
            </a:r>
          </a:p>
        </p:txBody>
      </p:sp>
      <p:sp>
        <p:nvSpPr>
          <p:cNvPr id="3" name="Content Placeholder 2"/>
          <p:cNvSpPr>
            <a:spLocks noGrp="1"/>
          </p:cNvSpPr>
          <p:nvPr>
            <p:ph idx="1"/>
          </p:nvPr>
        </p:nvSpPr>
        <p:spPr>
          <a:xfrm>
            <a:off x="457200" y="1600200"/>
            <a:ext cx="7464903" cy="4525963"/>
          </a:xfrm>
        </p:spPr>
        <p:txBody>
          <a:bodyPr/>
          <a:lstStyle/>
          <a:p>
            <a:r>
              <a:rPr lang="en-US" dirty="0"/>
              <a:t>Draw the most extreme streamline through the transition and determine the total change in direction</a:t>
            </a:r>
          </a:p>
          <a:p>
            <a:r>
              <a:rPr lang="en-US" dirty="0"/>
              <a:t>If the change in direction for most of the fluid is 90°, then the </a:t>
            </a:r>
            <a:r>
              <a:rPr lang="en-US" i="1" dirty="0">
                <a:latin typeface="Symbol" pitchFamily="18" charset="2"/>
              </a:rPr>
              <a:t>P</a:t>
            </a:r>
            <a:r>
              <a:rPr lang="en-US" i="1" baseline="-25000" dirty="0"/>
              <a:t>VC</a:t>
            </a:r>
            <a:r>
              <a:rPr lang="en-US" dirty="0"/>
              <a:t> is approximately 0.62</a:t>
            </a:r>
          </a:p>
          <a:p>
            <a:r>
              <a:rPr lang="en-US" dirty="0"/>
              <a:t>If the change in direction for most of the fluid is 180°, then the </a:t>
            </a:r>
            <a:r>
              <a:rPr lang="en-US" i="1" dirty="0">
                <a:latin typeface="Symbol" pitchFamily="18" charset="2"/>
              </a:rPr>
              <a:t>P</a:t>
            </a:r>
            <a:r>
              <a:rPr lang="en-US" i="1" baseline="-25000" dirty="0"/>
              <a:t>VC</a:t>
            </a:r>
            <a:r>
              <a:rPr lang="en-US" dirty="0"/>
              <a:t> is approximately 0.62</a:t>
            </a:r>
            <a:r>
              <a:rPr lang="en-US" baseline="30000" dirty="0"/>
              <a:t>2</a:t>
            </a:r>
            <a:r>
              <a:rPr lang="en-US" dirty="0"/>
              <a:t>=0.384</a:t>
            </a:r>
          </a:p>
        </p:txBody>
      </p:sp>
      <p:grpSp>
        <p:nvGrpSpPr>
          <p:cNvPr id="14" name="Group 13"/>
          <p:cNvGrpSpPr/>
          <p:nvPr/>
        </p:nvGrpSpPr>
        <p:grpSpPr>
          <a:xfrm>
            <a:off x="8059667" y="1462310"/>
            <a:ext cx="1084333" cy="5395689"/>
            <a:chOff x="8059667" y="1462310"/>
            <a:chExt cx="1084333" cy="5395689"/>
          </a:xfrm>
        </p:grpSpPr>
        <p:pic>
          <p:nvPicPr>
            <p:cNvPr id="4" name="Picture 1">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effectLst/>
        </p:spPr>
        <p:txBody>
          <a:bodyPr/>
          <a:lstStyle/>
          <a:p>
            <a:r>
              <a:rPr lang="en-US" dirty="0"/>
              <a:t>Head Loss coefficient for a Baffle</a:t>
            </a:r>
          </a:p>
        </p:txBody>
      </p:sp>
      <p:sp>
        <p:nvSpPr>
          <p:cNvPr id="6" name="TextBox 5"/>
          <p:cNvSpPr txBox="1"/>
          <p:nvPr/>
        </p:nvSpPr>
        <p:spPr>
          <a:xfrm>
            <a:off x="4789964" y="5059068"/>
            <a:ext cx="3096489" cy="1200329"/>
          </a:xfrm>
          <a:prstGeom prst="rect">
            <a:avLst/>
          </a:prstGeom>
          <a:noFill/>
        </p:spPr>
        <p:txBody>
          <a:bodyPr wrap="square" rtlCol="0">
            <a:spAutoFit/>
          </a:bodyPr>
          <a:lstStyle/>
          <a:p>
            <a:r>
              <a:rPr lang="en-US" sz="2400" dirty="0"/>
              <a:t>the contraction coefficient for a sharp 180º bend (0.62</a:t>
            </a:r>
            <a:r>
              <a:rPr lang="en-US" sz="2400" baseline="30000" dirty="0"/>
              <a:t>2</a:t>
            </a:r>
            <a:r>
              <a:rPr lang="en-US" sz="2400" dirty="0"/>
              <a:t>) </a:t>
            </a:r>
          </a:p>
        </p:txBody>
      </p:sp>
      <p:sp>
        <p:nvSpPr>
          <p:cNvPr id="9" name="TextBox 8"/>
          <p:cNvSpPr txBox="1"/>
          <p:nvPr/>
        </p:nvSpPr>
        <p:spPr>
          <a:xfrm>
            <a:off x="3779883" y="2380129"/>
            <a:ext cx="3929281" cy="523220"/>
          </a:xfrm>
          <a:prstGeom prst="rect">
            <a:avLst/>
          </a:prstGeom>
          <a:noFill/>
        </p:spPr>
        <p:txBody>
          <a:bodyPr wrap="none" rtlCol="0">
            <a:spAutoFit/>
          </a:bodyPr>
          <a:lstStyle/>
          <a:p>
            <a:r>
              <a:rPr lang="en-US"/>
              <a:t>Head loss in an expansion</a:t>
            </a:r>
          </a:p>
        </p:txBody>
      </p:sp>
      <p:grpSp>
        <p:nvGrpSpPr>
          <p:cNvPr id="8" name="Group 7"/>
          <p:cNvGrpSpPr/>
          <p:nvPr/>
        </p:nvGrpSpPr>
        <p:grpSpPr>
          <a:xfrm>
            <a:off x="8051575" y="1462310"/>
            <a:ext cx="1092425" cy="5395689"/>
            <a:chOff x="8051575" y="1462310"/>
            <a:chExt cx="1092425" cy="5395689"/>
          </a:xfrm>
        </p:grpSpPr>
        <p:pic>
          <p:nvPicPr>
            <p:cNvPr id="10" name="Picture 1">
              <a:hlinkClick r:id="rId6"/>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sp>
          <p:nvSpPr>
            <p:cNvPr id="12" name="Freeform 11"/>
            <p:cNvSpPr/>
            <p:nvPr/>
          </p:nvSpPr>
          <p:spPr bwMode="auto">
            <a:xfrm>
              <a:off x="8051575" y="1707419"/>
              <a:ext cx="283221" cy="4337331"/>
            </a:xfrm>
            <a:custGeom>
              <a:avLst/>
              <a:gdLst>
                <a:gd name="connsiteX0" fmla="*/ 283221 w 283221"/>
                <a:gd name="connsiteY0" fmla="*/ 0 h 4337331"/>
                <a:gd name="connsiteX1" fmla="*/ 283221 w 283221"/>
                <a:gd name="connsiteY1" fmla="*/ 906308 h 4337331"/>
                <a:gd name="connsiteX2" fmla="*/ 0 w 283221"/>
                <a:gd name="connsiteY2" fmla="*/ 914400 h 4337331"/>
                <a:gd name="connsiteX3" fmla="*/ 24276 w 283221"/>
                <a:gd name="connsiteY3" fmla="*/ 4337331 h 4337331"/>
              </a:gdLst>
              <a:ahLst/>
              <a:cxnLst>
                <a:cxn ang="0">
                  <a:pos x="connsiteX0" y="connsiteY0"/>
                </a:cxn>
                <a:cxn ang="0">
                  <a:pos x="connsiteX1" y="connsiteY1"/>
                </a:cxn>
                <a:cxn ang="0">
                  <a:pos x="connsiteX2" y="connsiteY2"/>
                </a:cxn>
                <a:cxn ang="0">
                  <a:pos x="connsiteX3" y="connsiteY3"/>
                </a:cxn>
              </a:cxnLst>
              <a:rect l="l" t="t" r="r" b="b"/>
              <a:pathLst>
                <a:path w="283221" h="4337331">
                  <a:moveTo>
                    <a:pt x="283221" y="0"/>
                  </a:moveTo>
                  <a:lnTo>
                    <a:pt x="283221" y="906308"/>
                  </a:lnTo>
                  <a:lnTo>
                    <a:pt x="0" y="914400"/>
                  </a:lnTo>
                  <a:lnTo>
                    <a:pt x="24276" y="4337331"/>
                  </a:lnTo>
                </a:path>
              </a:pathLst>
            </a:custGeom>
            <a:noFill/>
            <a:ln w="28575"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3" name="TextBox 2"/>
          <p:cNvSpPr txBox="1"/>
          <p:nvPr/>
        </p:nvSpPr>
        <p:spPr>
          <a:xfrm>
            <a:off x="454559" y="6259397"/>
            <a:ext cx="7699608" cy="461665"/>
          </a:xfrm>
          <a:prstGeom prst="rect">
            <a:avLst/>
          </a:prstGeom>
          <a:noFill/>
        </p:spPr>
        <p:txBody>
          <a:bodyPr wrap="none" rtlCol="0">
            <a:spAutoFit/>
          </a:bodyPr>
          <a:lstStyle/>
          <a:p>
            <a:r>
              <a:rPr lang="en-US" sz="2400" dirty="0"/>
              <a:t>We need to measure this in one of the new AguaClara plants!</a:t>
            </a:r>
          </a:p>
        </p:txBody>
      </p:sp>
      <p:sp>
        <p:nvSpPr>
          <p:cNvPr id="4" name="TextBox 3"/>
          <p:cNvSpPr txBox="1"/>
          <p:nvPr/>
        </p:nvSpPr>
        <p:spPr>
          <a:xfrm>
            <a:off x="3997465" y="3487667"/>
            <a:ext cx="1824538" cy="461665"/>
          </a:xfrm>
          <a:prstGeom prst="rect">
            <a:avLst/>
          </a:prstGeom>
          <a:noFill/>
        </p:spPr>
        <p:txBody>
          <a:bodyPr wrap="none" rtlCol="0">
            <a:spAutoFit/>
          </a:bodyPr>
          <a:lstStyle/>
          <a:p>
            <a:r>
              <a:rPr lang="en-US" sz="2400" dirty="0"/>
              <a:t>e - expansion</a:t>
            </a:r>
          </a:p>
        </p:txBody>
      </p:sp>
      <p:pic>
        <p:nvPicPr>
          <p:cNvPr id="14" name="Picture 13">
            <a:extLst>
              <a:ext uri="{FF2B5EF4-FFF2-40B4-BE49-F238E27FC236}">
                <a16:creationId xmlns:a16="http://schemas.microsoft.com/office/drawing/2014/main" id="{1E7A08A7-25EC-4D28-90E6-BBBF37058354}"/>
              </a:ext>
            </a:extLst>
          </p:cNvPr>
          <p:cNvPicPr>
            <a:picLocks noChangeAspect="1"/>
          </p:cNvPicPr>
          <p:nvPr>
            <p:custDataLst>
              <p:tags r:id="rId1"/>
            </p:custDataLst>
          </p:nvPr>
        </p:nvPicPr>
        <p:blipFill>
          <a:blip r:embed="rId8"/>
          <a:stretch>
            <a:fillRect/>
          </a:stretch>
        </p:blipFill>
        <p:spPr>
          <a:xfrm>
            <a:off x="687377" y="2336287"/>
            <a:ext cx="3112229" cy="797256"/>
          </a:xfrm>
          <a:prstGeom prst="rect">
            <a:avLst/>
          </a:prstGeom>
        </p:spPr>
      </p:pic>
      <p:pic>
        <p:nvPicPr>
          <p:cNvPr id="5" name="Picture 4"/>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584494" y="3533462"/>
            <a:ext cx="2421028" cy="797256"/>
          </a:xfrm>
          <a:prstGeom prst="rect">
            <a:avLst/>
          </a:prstGeom>
        </p:spPr>
      </p:pic>
      <p:pic>
        <p:nvPicPr>
          <p:cNvPr id="7" name="Picture 6"/>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467223" y="4466567"/>
            <a:ext cx="4213028" cy="806399"/>
          </a:xfrm>
          <a:prstGeom prst="rect">
            <a:avLst/>
          </a:prstGeom>
        </p:spPr>
      </p:pic>
      <p:cxnSp>
        <p:nvCxnSpPr>
          <p:cNvPr id="18" name="Elbow Connector 17"/>
          <p:cNvCxnSpPr>
            <a:cxnSpLocks/>
            <a:stCxn id="6" idx="1"/>
            <a:endCxn id="23" idx="2"/>
          </p:cNvCxnSpPr>
          <p:nvPr/>
        </p:nvCxnSpPr>
        <p:spPr>
          <a:xfrm rot="10800000">
            <a:off x="2102266" y="5205299"/>
            <a:ext cx="2687698" cy="4539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486968" y="4869767"/>
            <a:ext cx="1230595" cy="335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507182" cy="1143000"/>
          </a:xfrm>
          <a:effectLst/>
        </p:spPr>
        <p:txBody>
          <a:bodyPr/>
          <a:lstStyle/>
          <a:p>
            <a:r>
              <a:rPr lang="en-US" dirty="0"/>
              <a:t>Flocculator Efficiency</a:t>
            </a:r>
          </a:p>
        </p:txBody>
      </p:sp>
      <p:pic>
        <p:nvPicPr>
          <p:cNvPr id="3" name="Picture 343"/>
          <p:cNvPicPr>
            <a:picLocks noChangeArrowheads="1"/>
          </p:cNvPicPr>
          <p:nvPr/>
        </p:nvPicPr>
        <p:blipFill>
          <a:blip r:embed="rId5" cstate="screen"/>
          <a:srcRect/>
          <a:stretch>
            <a:fillRect/>
          </a:stretch>
        </p:blipFill>
        <p:spPr bwMode="auto">
          <a:xfrm>
            <a:off x="8492836" y="0"/>
            <a:ext cx="651164" cy="6016191"/>
          </a:xfrm>
          <a:prstGeom prst="rect">
            <a:avLst/>
          </a:prstGeom>
          <a:noFill/>
          <a:ln w="0">
            <a:noFill/>
            <a:miter lim="800000"/>
            <a:headEnd/>
            <a:tailEnd/>
          </a:ln>
        </p:spPr>
      </p:pic>
      <p:pic>
        <p:nvPicPr>
          <p:cNvPr id="5" name="Picture 59"/>
          <p:cNvPicPr>
            <a:picLocks noChangeAspect="1" noChangeArrowheads="1"/>
          </p:cNvPicPr>
          <p:nvPr/>
        </p:nvPicPr>
        <p:blipFill>
          <a:blip r:embed="rId6" cstate="screen"/>
          <a:srcRect/>
          <a:stretch>
            <a:fillRect/>
          </a:stretch>
        </p:blipFill>
        <p:spPr bwMode="auto">
          <a:xfrm>
            <a:off x="6234544" y="0"/>
            <a:ext cx="1506385" cy="6096000"/>
          </a:xfrm>
          <a:prstGeom prst="rect">
            <a:avLst/>
          </a:prstGeom>
          <a:noFill/>
          <a:ln w="1">
            <a:noFill/>
            <a:miter lim="800000"/>
            <a:headEnd/>
            <a:tailEnd/>
          </a:ln>
        </p:spPr>
      </p:pic>
      <p:sp>
        <p:nvSpPr>
          <p:cNvPr id="8" name="TextBox 7"/>
          <p:cNvSpPr txBox="1"/>
          <p:nvPr/>
        </p:nvSpPr>
        <p:spPr>
          <a:xfrm>
            <a:off x="678873" y="2258291"/>
            <a:ext cx="5278582" cy="1384995"/>
          </a:xfrm>
          <a:prstGeom prst="rect">
            <a:avLst/>
          </a:prstGeom>
          <a:noFill/>
        </p:spPr>
        <p:txBody>
          <a:bodyPr wrap="square" rtlCol="0">
            <a:spAutoFit/>
          </a:bodyPr>
          <a:lstStyle/>
          <a:p>
            <a:r>
              <a:rPr lang="en-US" dirty="0"/>
              <a:t>Which space between baffles is better, considering the uniformity of the energy dissipation rate?</a:t>
            </a:r>
          </a:p>
        </p:txBody>
      </p:sp>
      <p:sp>
        <p:nvSpPr>
          <p:cNvPr id="9" name="TextBox 8"/>
          <p:cNvSpPr txBox="1"/>
          <p:nvPr/>
        </p:nvSpPr>
        <p:spPr>
          <a:xfrm>
            <a:off x="0" y="5721927"/>
            <a:ext cx="5902037" cy="954107"/>
          </a:xfrm>
          <a:prstGeom prst="rect">
            <a:avLst/>
          </a:prstGeom>
          <a:noFill/>
        </p:spPr>
        <p:txBody>
          <a:bodyPr wrap="square" rtlCol="0">
            <a:spAutoFit/>
          </a:bodyPr>
          <a:lstStyle/>
          <a:p>
            <a:r>
              <a:rPr lang="en-US" dirty="0"/>
              <a:t>This space with very low energy dissipation rate doesn’t contribute much</a:t>
            </a:r>
          </a:p>
        </p:txBody>
      </p:sp>
      <p:sp>
        <p:nvSpPr>
          <p:cNvPr id="10" name="Freeform 9"/>
          <p:cNvSpPr/>
          <p:nvPr/>
        </p:nvSpPr>
        <p:spPr bwMode="auto">
          <a:xfrm>
            <a:off x="5366478" y="5678356"/>
            <a:ext cx="3401003" cy="523220"/>
          </a:xfrm>
          <a:custGeom>
            <a:avLst/>
            <a:gdLst>
              <a:gd name="connsiteX0" fmla="*/ 0 w 4251037"/>
              <a:gd name="connsiteY0" fmla="*/ 858982 h 1223819"/>
              <a:gd name="connsiteX1" fmla="*/ 3546764 w 4251037"/>
              <a:gd name="connsiteY1" fmla="*/ 1080655 h 1223819"/>
              <a:gd name="connsiteX2" fmla="*/ 4225637 w 4251037"/>
              <a:gd name="connsiteY2" fmla="*/ 0 h 1223819"/>
              <a:gd name="connsiteX0" fmla="*/ 0 w 4251037"/>
              <a:gd name="connsiteY0" fmla="*/ 858982 h 1223819"/>
              <a:gd name="connsiteX1" fmla="*/ 3546764 w 4251037"/>
              <a:gd name="connsiteY1" fmla="*/ 1080655 h 1223819"/>
              <a:gd name="connsiteX2" fmla="*/ 4225637 w 4251037"/>
              <a:gd name="connsiteY2" fmla="*/ 0 h 1223819"/>
            </a:gdLst>
            <a:ahLst/>
            <a:cxnLst>
              <a:cxn ang="0">
                <a:pos x="connsiteX0" y="connsiteY0"/>
              </a:cxn>
              <a:cxn ang="0">
                <a:pos x="connsiteX1" y="connsiteY1"/>
              </a:cxn>
              <a:cxn ang="0">
                <a:pos x="connsiteX2" y="connsiteY2"/>
              </a:cxn>
            </a:cxnLst>
            <a:rect l="l" t="t" r="r" b="b"/>
            <a:pathLst>
              <a:path w="4251037" h="1223819">
                <a:moveTo>
                  <a:pt x="0" y="858982"/>
                </a:moveTo>
                <a:cubicBezTo>
                  <a:pt x="1421245" y="1041400"/>
                  <a:pt x="2842491" y="1223819"/>
                  <a:pt x="3546764" y="1080655"/>
                </a:cubicBezTo>
                <a:cubicBezTo>
                  <a:pt x="4251037" y="937491"/>
                  <a:pt x="3642592" y="177800"/>
                  <a:pt x="4225637" y="0"/>
                </a:cubicBezTo>
              </a:path>
            </a:pathLst>
          </a:custGeom>
          <a:noFill/>
          <a:ln w="38100" cap="flat" cmpd="sng" algn="ctr">
            <a:solidFill>
              <a:schemeClr val="tx1"/>
            </a:solidFill>
            <a:prstDash val="solid"/>
            <a:round/>
            <a:headEnd type="none" w="lg" len="med"/>
            <a:tailEnd type="triangle" w="lg" len="lg"/>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2" name="Straight Arrow Connector 11"/>
          <p:cNvCxnSpPr>
            <a:cxnSpLocks/>
            <a:endCxn id="3" idx="2"/>
          </p:cNvCxnSpPr>
          <p:nvPr/>
        </p:nvCxnSpPr>
        <p:spPr bwMode="auto">
          <a:xfrm flipV="1">
            <a:off x="8492836" y="6016191"/>
            <a:ext cx="325582" cy="347428"/>
          </a:xfrm>
          <a:prstGeom prst="straightConnector1">
            <a:avLst/>
          </a:prstGeom>
          <a:noFill/>
          <a:ln w="12700" cap="flat" cmpd="sng" algn="ctr">
            <a:solidFill>
              <a:schemeClr val="tx1"/>
            </a:solidFill>
            <a:prstDash val="solid"/>
            <a:round/>
            <a:headEnd type="none" w="lg" len="med"/>
            <a:tailEnd type="arrow"/>
          </a:ln>
          <a:effectLst/>
        </p:spPr>
      </p:cxnSp>
      <p:pic>
        <p:nvPicPr>
          <p:cNvPr id="11" name="Picture 10">
            <a:extLst>
              <a:ext uri="{FF2B5EF4-FFF2-40B4-BE49-F238E27FC236}">
                <a16:creationId xmlns:a16="http://schemas.microsoft.com/office/drawing/2014/main" id="{2256A102-9296-4757-B990-2B324DB89714}"/>
              </a:ext>
            </a:extLst>
          </p:cNvPr>
          <p:cNvPicPr>
            <a:picLocks noChangeAspect="1"/>
          </p:cNvPicPr>
          <p:nvPr>
            <p:custDataLst>
              <p:tags r:id="rId1"/>
            </p:custDataLst>
          </p:nvPr>
        </p:nvPicPr>
        <p:blipFill>
          <a:blip r:embed="rId7"/>
          <a:stretch>
            <a:fillRect/>
          </a:stretch>
        </p:blipFill>
        <p:spPr>
          <a:xfrm>
            <a:off x="6584688" y="6207413"/>
            <a:ext cx="806095" cy="521143"/>
          </a:xfrm>
          <a:prstGeom prst="rect">
            <a:avLst/>
          </a:prstGeom>
        </p:spPr>
      </p:pic>
      <p:pic>
        <p:nvPicPr>
          <p:cNvPr id="15" name="Picture 14">
            <a:extLst>
              <a:ext uri="{FF2B5EF4-FFF2-40B4-BE49-F238E27FC236}">
                <a16:creationId xmlns:a16="http://schemas.microsoft.com/office/drawing/2014/main" id="{381E129B-34C8-435D-B0DB-C0E930640225}"/>
              </a:ext>
            </a:extLst>
          </p:cNvPr>
          <p:cNvPicPr>
            <a:picLocks noChangeAspect="1"/>
          </p:cNvPicPr>
          <p:nvPr>
            <p:custDataLst>
              <p:tags r:id="rId2"/>
            </p:custDataLst>
          </p:nvPr>
        </p:nvPicPr>
        <p:blipFill>
          <a:blip r:embed="rId8"/>
          <a:stretch>
            <a:fillRect/>
          </a:stretch>
        </p:blipFill>
        <p:spPr>
          <a:xfrm>
            <a:off x="8083423" y="6178234"/>
            <a:ext cx="931047" cy="521143"/>
          </a:xfrm>
          <a:prstGeom prst="rect">
            <a:avLst/>
          </a:prstGeom>
        </p:spPr>
      </p:pic>
    </p:spTree>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961.3798"/>
  <p:tag name="LATEXADDIN" val="\documentclass{article}&#10;\usepackage{amsmath}&#10;\pagestyle{empty}&#10;\begin{document}&#10;&#10;$$Gt = \frac{3}{2} \frac{\left( \Lambda^2 - \Lambda_0^2 \right)}{k \pi d_{Clay}^2 \alpha }$$&#10;&#10;&#10;\end{document}"/>
  <p:tag name="IGUANATEXSIZE" val="24"/>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6 S$$&#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746.1567"/>
  <p:tag name="LATEXADDIN" val="\documentclass{article}&#10;\usepackage{amsmath}&#10;\pagestyle{empty}&#10;\begin{document}&#10;&#10;$$\frac{\Pi_{VCBaffle}^4 K_e}{\Pi_{JetPlane}}$$&#10;&#10;\end{document}"/>
  <p:tag name="IGUANATEXSIZE" val="24"/>
  <p:tag name="IGUANATEXCURSOR" val="125"/>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842.52"/>
  <p:tag name="LATEXADDIN" val="\documentclass{article}&#10;\usepackage{amsmath}&#10;\pagestyle{empty}&#10;\begin{document}&#10;&#10;$$\Pi_{\bar \epsilon}^{\epsilon_{Max}} = \frac{\varepsilon_{Max}}{\bar \varepsilon } = \frac{\Pi_{JetPlane}}{\Pi_{VCBaffle}^4} \frac{2 H_e}{K_e S}$$&#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550.4312"/>
  <p:tag name="LATEXADDIN" val="\documentclass{article}&#10;\usepackage{amsmath}&#10;\pagestyle{empty}&#10;\begin{document}&#10;&#10;$$\Pi_{\bar \epsilon}^{\epsilon_{Max}} = 2$$&#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1317.585"/>
  <p:tag name="LATEXADDIN" val="\documentclass{article}&#10;\usepackage{amsmath}&#10;\pagestyle{empty}&#10;\begin{document}&#10;&#10;$$\Pi_{\bar G}^{G_{Max}} = \sqrt{ \Pi_{\bar \epsilon}^{\epsilon_{Max}} }  = \sqrt{2}$$&#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713.9108"/>
  <p:tag name="LATEXADDIN" val="\documentclass{article}&#10;\usepackage{amsmath}&#10;\pagestyle{empty}&#10;\begin{document}&#10;&#10;&#10;$$\nu \bar G^2 = \frac{K_e V^3}{2 H_e}$$&#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670.4162"/>
  <p:tag name="LATEXADDIN" val="\documentclass{article}&#10;\usepackage{amsmath}&#10;\pagestyle{empty}&#10;\begin{document}&#10;&#10;$$\bar V = \frac{4 Q}{\pi D_{Pipe}^2}$$&#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881.8898"/>
  <p:tag name="LATEXADDIN" val="\documentclass{article}&#10;\usepackage{amsmath}&#10;\pagestyle{empty}&#10;\begin{document}&#10;&#10;$$H_e = \Pi_{HS} D_{Pipe}$$&#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36.783"/>
  <p:tag name="LATEXADDIN" val="\documentclass{article}&#10;\usepackage{amsmath}&#10;\pagestyle{empty}&#10;\begin{document}&#10;&#10;$$\nu \bar G^2 = \frac{K_e}{2 \Pi_{HS} D_{Pipe}} \left( \frac{4 Q}{\pi D_{Pipe}^2} \right)^3$$&#10;&#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703.787"/>
  <p:tag name="LATEXADDIN" val="\documentclass{article}&#10;\usepackage{amsmath}&#10;\pagestyle{empty}&#10;\begin{document}&#10;&#10;$$D_{Pipe} = \left[ \frac{K_e}{2 \Pi_{HS} \nu \bar G^2} \left( \frac{4 Q}{\pi} \right)^3 \right]^\frac{1}{7}$$&#10;&#10;&#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4 S$$&#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419.9475"/>
  <p:tag name="ORIGINALWIDTH" val="976.3779"/>
  <p:tag name="LATEXADDIN" val="\documentclass{article}&#10;\usepackage{amsmath}&#10;\pagestyle{empty}&#10;\begin{document}&#10;&#10;&#10;$$\bar \varepsilon = \left( \frac{g H L_{Floc}}{\alpha_\varepsilon ^\frac{1}{6} \psi_{Floc}} \right)^\frac{3}{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60.817"/>
  <p:tag name="LATEXADDIN" val="\documentclass{article}&#10;\usepackage{amsmath}&#10;\pagestyle{empty}&#10;\begin{document}&#10;&#10;$$S = \left[ \frac{K_{Exp}}{2 \Pi_{HS_{Max}} \bar \varepsilon} \left( \frac{Q}{W} \right)^3 \right]^\frac{1}{4}$$&#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383.952"/>
  <p:tag name="ORIGINALWIDTH" val="1880.765"/>
  <p:tag name="LATEXADDIN" val="\documentclass{article}&#10;\usepackage{amsmath}&#10;\pagestyle{empty}&#10;\begin{document}&#10;&#10;$$D_{Orifice} = \frac{D_{Pipe}}{\sqrt{ \Pi_{vc} \left( \sqrt{ K_{e_{orifice}}}  + 1 \right)}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881.8898"/>
  <p:tag name="LATEXADDIN" val="\documentclass{article}&#10;\usepackage{amsmath}&#10;\pagestyle{empty}&#10;\begin{document}&#10;&#10;$$H_e = \Pi_{HS} D_{Pipe}$$&#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 \frac{V^2}{2 g}$$&#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01.4248"/>
  <p:tag name="LATEXADDIN" val="\documentclass{article}&#10;\usepackage{amsmath}&#10;\pagestyle{empty}&#10;\begin{document}&#10;&#10;$$\bar G = \sqrt{ \frac{g h_e}{\theta \nu}}$$&#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034.121"/>
  <p:tag name="LATEXADDIN" val="\documentclass{article}&#10;\usepackage{amsmath}&#10;\pagestyle{empty}&#10;\begin{document}&#10;&#10;$$\bar G = \sqrt{ \frac{4 g h_e Q}{\nu \pi  H_e D_{Pipe}^2} }$$&#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315.7105"/>
  <p:tag name="ORIGINALWIDTH" val="1074.616"/>
  <p:tag name="LATEXADDIN" val="\documentclass{article}&#10;\usepackage{amsmath}&#10;\pagestyle{empty}&#10;\begin{document}&#10;&#10;$$h_e = \frac{\bar G^2 \nu \pi H_e D_{Pipe}^2}{4 g Q}$$&#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343.4571"/>
  <p:tag name="ORIGINALWIDTH" val="2518.185"/>
  <p:tag name="LATEXADDIN" val="\documentclass{article}&#10;\usepackage{amsmath}&#10;\pagestyle{empty}&#10;\begin{document}&#10;&#10;$$h_e = K_e \frac{V^2}{2 g} &#10;= K_e \frac{16Q^2}{2 g \pi^2 D_{Pipe}^4} &#10;= \frac{\bar G^2 \nu \pi H_e D_{Pipe}^2}{4 g Q}$$&#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314.2107"/>
  <p:tag name="ORIGINALWIDTH" val="1478.815"/>
  <p:tag name="LATEXADDIN" val="\documentclass{article}&#10;\usepackage{amsmath}&#10;\pagestyle{empty}&#10;\begin{document}&#10;&#10;$$K_e = \frac{\pi^3 D_{Pipe}^7 \bar G^2 \nu \Pi_{HSMax}}{32 Q^3}$$&#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383.952"/>
  <p:tag name="ORIGINALWIDTH" val="1880.765"/>
  <p:tag name="LATEXADDIN" val="\documentclass{article}&#10;\usepackage{amsmath}&#10;\pagestyle{empty}&#10;\begin{document}&#10;&#10;$$D_{Orifice} = \frac{D_{Pipe}}{\sqrt{ \Pi_{vc} \left( \sqrt{ K_{e_{orifice}}}  + 1 \right)}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713.9108"/>
  <p:tag name="LATEXADDIN" val="\documentclass{article}&#10;\usepackage{amsmath}&#10;\pagestyle{empty}&#10;\begin{document}&#10;&#10;$$\nu \bar G^2 = \frac{K_e V^3}{2 H_e}$$&#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670.4162"/>
  <p:tag name="LATEXADDIN" val="\documentclass{article}&#10;\usepackage{amsmath}&#10;\pagestyle{empty}&#10;\begin{document}&#10;&#10;&#10;$$\bar V = \frac{4 Q}{\pi D_{Pipe}^2}$$&#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628.4214"/>
  <p:tag name="LATEXADDIN" val="\documentclass{article}&#10;\usepackage{amsmath}&#10;\pagestyle{empty}&#10;\begin{document}&#10;&#10;$$H_e = D_{Pipe}$$&#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482.565"/>
  <p:tag name="LATEXADDIN" val="\documentclass{article}&#10;\usepackage{amsmath}&#10;\pagestyle{empty}&#10;\begin{document}&#10;&#10;$$\nu \bar G^2 = \frac{K_e}{2 D_{Pipe}} \left( \frac{4 Q}{\pi D_{Pipe}^2} \right)^3$$&#10;&#10;&#10;\end{document}"/>
  <p:tag name="IGUANATEXSIZE" val="20"/>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49.569"/>
  <p:tag name="LATEXADDIN" val="\documentclass{article}&#10;\usepackage{amsmath}&#10;\pagestyle{empty}&#10;\begin{document}&#10;&#10;$$D_{Pipe} = \left[ \frac{K_e}{2 \nu \bar G^2} \left( \frac{4 Q}{\pi} \right)^3 \right]^\frac{1}{7}$$&#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419.9475"/>
  <p:tag name="ORIGINALWIDTH" val="976.3779"/>
  <p:tag name="LATEXADDIN" val="\documentclass{article}&#10;\usepackage{amsmath}&#10;\pagestyle{empty}&#10;\begin{document}&#10;&#10;&#10;$$\bar \varepsilon = \left( \frac{g H L_{Floc}}{\alpha_\varepsilon ^\frac{1}{6} \psi_{Floc}} \right)^\frac{3}{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60.817"/>
  <p:tag name="LATEXADDIN" val="\documentclass{article}&#10;\usepackage{amsmath}&#10;\pagestyle{empty}&#10;\begin{document}&#10;&#10;$$S = \left[ \frac{K_{Exp}}{2 \Pi_{HS_{Max}} \bar \varepsilon} \left( \frac{Q}{W} \right)^3 \right]^\frac{1}{4}$$&#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428.1964"/>
  <p:tag name="LATEXADDIN" val="\documentclass{article}&#10;\usepackage{amsmath}&#10;\usepackage{xcolor}&#10;\pagestyle{empty}&#10;\begin{document}&#10;&#10;\definecolor{Monred}{RGB}{172,0,0}&#10;&#10;$$H_e = H$$&#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446.9441"/>
  <p:tag name="LATEXADDIN" val="\documentclass{article}&#10;\usepackage{amsmath}&#10;\usepackage{xcolor}&#10;\pagestyle{empty}&#10;\begin{document}&#10;&#10;\definecolor{Monred}{RGB}{172,0,0}&#10;&#10;$$H_e = \frac{H}{2}$$&#10;&#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1031.871"/>
  <p:tag name="LATEXADDIN" val="\documentclass{article}&#10;\usepackage{amsmath}&#10;\usepackage{xcolor}&#10;\pagestyle{empty}&#10;\begin{document}&#10;&#10;\definecolor{Monred}{RGB}{172,0,0}&#10;&#10;&#10;$$H_e = \frac{H}{1 + n_{obstacles}}$$&#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47.919"/>
  <p:tag name="LATEXADDIN" val="\documentclass{article}&#10;\usepackage{amsmath}&#10;\pagestyle{empty}&#10;\begin{document}&#10;&#10;$$\begin{array}{l}&#10;\lambda_v \approx \Pi_{kv} \eta_K&#10;\\&#10;\Pi_{kv} \approx 50&#10;\end{array}$$&#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Gt&#10;}&#10;\textcolor{red}{ &#10;   \alpha &#10;}&#10;+ 1 \right) $$&#10;&#10;&#10;\end{document}"/>
  <p:tag name="IGUANATEXSIZE" val="24"/>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143.982"/>
  <p:tag name="LATEXADDIN" val="\documentclass{article}&#10;\usepackage{amsmath}&#10;\pagestyle{empty}&#10;\begin{document}&#10;&#10;$$\eta_K$$&#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1436.82"/>
  <p:tag name="LATEXADDIN" val="\documentclass{article}&#10;\usepackage{amsmath}&#10;\pagestyle{empty}&#10;\begin{document}&#10;&#10;$$G_{CS} \theta \approx  Gt = \frac{3}{2} \frac{\left( \Lambda^2 - \Lambda_0^2 \right)}{k \pi d_P^2 \alpha}$$&#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477.6903"/>
  <p:tag name="LATEXADDIN" val="\documentclass{article}&#10;\usepackage{amsmath}&#10;\pagestyle{empty}&#10;\begin{document}&#10;&#10;$$g h_e = \theta \bar \varepsilon$$&#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1.4211"/>
  <p:tag name="LATEXADDIN" val="\documentclass{article}&#10;\usepackage{amsmath}&#10;\pagestyle{empty}&#10;\begin{document}&#10;&#10;$$ G_{CS}  = \sqrt{ \frac{\bar \varepsilon}{\nu}}$$&#10;&#10;&#10;\end{document}"/>
  <p:tag name="IGUANATEXSIZE" val="24"/>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39.67"/>
  <p:tag name="LATEXADDIN" val="\documentclass{article}&#10;\usepackage{amsmath}&#10;\pagestyle{empty}&#10;\begin{document}&#10;&#10;$$g h_e = K \frac{V^2}{2}$$&#10;&#10;&#10;\end{document}"/>
  <p:tag name="IGUANATEXSIZE" val="24"/>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431.946"/>
  <p:tag name="LATEXADDIN" val="\documentclass{article}&#10;\usepackage{amsmath}&#10;\pagestyle{empty}&#10;\begin{document}&#10;&#10;$$\bar V  = \frac{H_e}{\theta}$$&#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3.4384"/>
  <p:tag name="LATEXADDIN" val="\documentclass{article}&#10;\usepackage{amsmath}&#10;\pagestyle{empty}&#10;\begin{document}&#10;&#10;$$\bar V = \frac{Q}{W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632.171"/>
  <p:tag name="LATEXADDIN" val="\documentclass{article}&#10;\usepackage{amsmath}&#10;\pagestyle{empty}&#10;\begin{document}&#10;&#10;$$g h_{Floc} =  \theta \bar \varepsilon$$&#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933.6333"/>
  <p:tag name="LATEXADDIN" val="\documentclass{article}&#10;\usepackage{amsmath}&#10;\pagestyle{empty}&#10;\begin{document}&#10;&#10;$$\sum K \frac{V^2}{2g} = h_{Floc}$$&#10;&#10;&#10;\end{document}"/>
  <p:tag name="IGUANATEXSIZE" val="24"/>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1.4211"/>
  <p:tag name="LATEXADDIN" val="\documentclass{article}&#10;\usepackage{amsmath}&#10;\pagestyle{empty}&#10;\begin{document}&#10;&#10;$$G_{CS} = \sqrt{ \frac{\bar \varepsilon}{\nu}}$$&#10;&#10;&#10;\end{document}"/>
  <p:tag name="IGUANATEXSIZE" val="24"/>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284.2145"/>
  <p:tag name="LATEXADDIN" val="\documentclass{article}&#10;\usepackage{amsmath}&#10;\pagestyle{empty}&#10;\begin{document}&#10;&#10;&#10;$$\left( \frac{\varepsilon}{\nu} \right)^\frac{1}{2}$$&#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527.934"/>
  <p:tag name="LATEXADDIN" val="\documentclass{article}&#10;\usepackage{amsmath}&#10;\pagestyle{empty}&#10;\begin{document}&#10;&#10;$$\bar \varepsilon = \nu G_{CS}^2$$&#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080.615"/>
  <p:tag name="LATEXADDIN" val="\documentclass{article}&#10;\usepackage{amsmath}&#10;\pagestyle{empty}&#10;\begin{document}&#10;&#10;$$h_{Floc} = G_{CS} \theta \frac{\nu G_{CS}}{g}$$&#10;&#10;&#10;\end{document}"/>
  <p:tag name="IGUANATEXSIZE" val="24"/>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828.6464"/>
  <p:tag name="LATEXADDIN" val="\documentclass{article}&#10;\usepackage{amsmath}&#10;\pagestyle{empty}&#10;\begin{document}&#10;&#10;$$G_{CS} \theta = \frac{g h_{Floc}}{\nu G_{CS}}$$&#10;&#10;&#10;\end{document}"/>
  <p:tag name="IGUANATEXSIZE" val="24"/>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1127.859"/>
  <p:tag name="LATEXADDIN" val="\documentclass{article}&#10;\usepackage{amsmath}&#10;\pagestyle{empty}&#10;\begin{document}&#10;&#10;$$G_{CS}\theta  = \frac{3}{2} \frac{\left( \Lambda^2 - \Lambda_0^2 \right)}{k \pi d_P^2 \alpha}$$&#10;&#10;\end{document}"/>
  <p:tag name="IGUANATEXSIZE" val="24"/>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080.615"/>
  <p:tag name="LATEXADDIN" val="\documentclass{article}&#10;\usepackage{amsmath}&#10;\pagestyle{empty}&#10;\begin{document}&#10;&#10;$$h_{Floc} = G_{CS} \theta \frac{\nu G_{CS}}{g}$$&#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50.6561"/>
  <p:tag name="LATEXADDIN" val="\documentclass{article}&#10;\usepackage{amsmath}&#10;\pagestyle{empty}&#10;\begin{document}&#10;&#10;$$G_{CS} = \sqrt{ \frac{g h_e}{\theta \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918.6352"/>
  <p:tag name="LATEXADDIN" val="\documentclass{article}&#10;\usepackage{amsmath}&#10;\pagestyle{empty}&#10;\begin{document}&#10;&#10;$$G_{CS} = \frac{g h_{Floc}}{\left( G_{CS} \theta \right) \nu}$$&#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75.1406"/>
  <p:tag name="LATEXADDIN" val="\documentclass{article}&#10;\usepackage{amsmath}&#10;\pagestyle{empty}&#10;\begin{document}&#10;&#10;$$G_{CS} \theta  = \sqrt{ \frac{g h_e \theta}{\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547.4316"/>
  <p:tag name="LATEXADDIN" val="\documentclass{article}&#10;\usepackage{amsmath}&#10;\pagestyle{empty}&#10;\begin{document}&#10;&#10;$$\theta = \frac{G_{CS} \theta}{G_{CS}}$$&#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70.6786"/>
  <p:tag name="LATEXADDIN" val="\documentclass{article}&#10;\usepackage{amsmath}&#10;\pagestyle{empty}&#10;\begin{document}&#10;&#10;$$h_e = K \frac{V^2}{2g}$$&#10;&#10;&#10;\end{document}"/>
  <p:tag name="IGUANATEXSIZE" val="24"/>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10;$$v_r \approx \Lambda G$$&#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547.4316"/>
  <p:tag name="LATEXADDIN" val="\documentclass{article}&#10;\usepackage{amsmath}&#10;\pagestyle{empty}&#10;\begin{document}&#10;&#10;$$\theta = \frac{G_{CS} \theta}{G_{CS}}$$&#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527.934"/>
  <p:tag name="LATEXADDIN" val="\documentclass{article}&#10;\usepackage{amsmath}&#10;\pagestyle{empty}&#10;\begin{document}&#10;&#10;$$\bar \varepsilon  = \nu G_{CS}^2$$&#10;&#10;&#10;\end{document}"/>
  <p:tag name="IGUANATEXSIZE" val="24"/>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599.1751"/>
  <p:tag name="LATEXADDIN" val="\documentclass{article}&#10;\usepackage{amsmath}&#10;\pagestyle{empty}&#10;\begin{document}&#10;&#10;$$\bar \varepsilon = K \frac{\bar V^2}{2} \frac{1}{\theta}$$&#10;&#10;&#10;\end{document}"/>
  <p:tag name="IGUANATEXSIZE" val="24"/>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395.9505"/>
  <p:tag name="LATEXADDIN" val="\documentclass{article}&#10;\usepackage{amsmath}&#10;\pagestyle{empty}&#10;\begin{document}&#10;&#10;$$\theta  = \frac{H_e}{\bar V}$$&#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3.4045"/>
  <p:tag name="LATEXADDIN" val="\documentclass{article}&#10;\usepackage{amsmath}&#10;\pagestyle{empty}&#10;\begin{document}&#10;&#10;$$\nu G_{CS}^2 = \frac{K \bar V^3}{2 H_e}$$&#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3.4384"/>
  <p:tag name="LATEXADDIN" val="\documentclass{article}&#10;\usepackage{amsmath}&#10;\pagestyle{empty}&#10;\begin{document}&#10;&#10;$$\bar V = \frac{Q}{W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23.097"/>
  <p:tag name="LATEXADDIN" val="\documentclass{article}&#10;\usepackage{amsmath}&#10;\pagestyle{empty}&#10;\begin{document}&#10;&#10;$$\nu G_{CS}^2 = \frac{K}{2 H_e} \left( \frac{Q}{W S} \right)^3$$&#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358.83"/>
  <p:tag name="LATEXADDIN" val="\documentclass{article}&#10;\usepackage{amsmath}&#10;\pagestyle{empty}&#10;\begin{document}&#10;&#10;$$G_{CS} = \sqrt{ \frac{K}{2 \nu H_e} \left( \frac{Q}{W S} \right)^3}$$&#10;&#10;&#10;\end{document}"/>
  <p:tag name="IGUANATEXSIZE" val="24"/>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23.097"/>
  <p:tag name="LATEXADDIN" val="\documentclass{article}&#10;\usepackage{amsmath}&#10;\pagestyle{empty}&#10;\begin{document}&#10;&#10;$$\nu G_{CS}^2 = \frac{K}{2 H_e} \left( \frac{Q}{W S} \right)^3$$&#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250.094"/>
  <p:tag name="LATEXADDIN" val="\documentclass{article}&#10;\usepackage{amsmath}&#10;\pagestyle{empty}&#10;\begin{document}&#10;&#10;$$W = \frac{Q}{S}\left( \frac{K}{2 H_e \nu G_{CS}^2} \right)^\frac{1}{3}$$&#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76.34"/>
  <p:tag name="LATEXADDIN" val="\documentclass{article}&#10;\usepackage{amsmath}&#10;\pagestyle{empty}&#10;\begin{document}&#10;&#10;$$h_e = \frac{V_{out}^2}{2g} \left( \frac{A_{out}}{A_{in}} - 1 \right)^2$$&#10;&#10;\end{document}"/>
  <p:tag name="IGUANATEXSIZE" val="24"/>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512.9359"/>
  <p:tag name="LATEXADDIN" val="\documentclass{article}&#10;\usepackage{amsmath}&#10;\pagestyle{empty}&#10;\begin{document}&#10;&#10;$$S = \frac{H_e}{\Pi_{H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694.038"/>
  <p:tag name="LATEXADDIN" val="\documentclass{article}&#10;\usepackage{amsmath}&#10;\pagestyle{empty}&#10;\begin{document}&#10;&#10;$$W_{Min} = \frac{\Pi_{HS} Q}{H_e} \left( \frac{K}{2 H_e \nu G_{CS}^2} \right)^\frac{1}{3}$$&#10;&#10;\end{document}"/>
  <p:tag name="IGUANATEXSIZE" val="24"/>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07.2366"/>
  <p:tag name="ORIGINALWIDTH" val="651.6685"/>
  <p:tag name="LATEXADDIN" val="\documentclass{article}&#10;\usepackage{amsmath}&#10;\pagestyle{empty}&#10;\begin{document}&#10;&#10;$$H_e = \Pi_{HS}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588.6764"/>
  <p:tag name="LATEXADDIN" val="\documentclass{article}&#10;\usepackage{amsmath}&#10;\pagestyle{empty}&#10;\begin{document}&#10;&#10;$$\Pi_{HS} = \frac{H_e}{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698.1628"/>
  <p:tag name="LATEXADDIN" val="\documentclass{article}&#10;\usepackage{amsmath}&#10;\pagestyle{empty}&#10;\begin{document}&#10;&#10;$$S = \frac{H_{e_{Max}}}{\Pi_{HS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948.256"/>
  <p:tag name="LATEXADDIN" val="\documentclass{article}&#10;\usepackage{amsmath}&#10;\pagestyle{empty}&#10;\begin{document}&#10;&#10;$$H_{e_{Max}} = \left[ \frac{K}{2 \nu G_{CS}^2} \left( \frac{Q \Pi_{HS_{Max}}}{W} \right)^3 \right]^\frac{1}{4}$$&#10;&#10;&#10;\end{document}"/>
  <p:tag name="IGUANATEXSIZE" val="24"/>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4"/>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23.097"/>
  <p:tag name="LATEXADDIN" val="\documentclass{article}&#10;\usepackage{amsmath}&#10;\pagestyle{empty}&#10;\begin{document}&#10;&#10;$$\nu G_{CS}^2 = \frac{K}{2 H_e} \left( \frac{Q}{W S} \right)^3$$&#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787.4016"/>
  <p:tag name="LATEXADDIN" val="\documentclass{article}&#10;\usepackage{amsmath}&#10;\pagestyle{empty}&#10;\begin{document}&#10;&#10;$$G_{CS} = \frac{g h_{Floc}}{\left( \bar G \theta \right) \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547.4316"/>
  <p:tag name="LATEXADDIN" val="\documentclass{article}&#10;\usepackage{amsmath}&#10;\pagestyle{empty}&#10;\begin{document}&#10;&#10;$$\theta = \frac{G_{CS} \theta}{G_{CS}}$$&#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992.8759"/>
  <p:tag name="LATEXADDIN" val="\documentclass{article}&#10;\usepackage{amsmath}&#10;\pagestyle{empty}&#10;\begin{document}&#10;&#10;$$K = \left( \frac{A_{out}}{A_{in}} - 1 \right)^2$$&#10;&#10;&#10;\end{document}"/>
  <p:tag name="IGUANATEXSIZE" val="24"/>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694.038"/>
  <p:tag name="LATEXADDIN" val="\documentclass{article}&#10;\usepackage{amsmath}&#10;\pagestyle{empty}&#10;\begin{document}&#10;&#10;$$W_{Min} = \frac{\Pi_{HS} Q}{H_e} \left( \frac{K}{2 H_e \nu G_{CS}^2} \right)^\frac{1}{3}$$&#10;&#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948.256"/>
  <p:tag name="LATEXADDIN" val="\documentclass{article}&#10;\usepackage{amsmath}&#10;\pagestyle{empty}&#10;\begin{document}&#10;&#10;$$H_{e_{Max}} = \left[ \frac{K}{2 \nu G_{CS}^2} \left( \frac{Q \Pi_{HS_{Max}}}{W} \right)^3 \right]^\frac{1}{4}$$&#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241.845"/>
  <p:tag name="LATEXADDIN" val="\documentclass{article}&#10;\usepackage{amsmath}&#10;\pagestyle{empty}&#10;\begin{document}&#10;&#10;$$S = \left( \frac{K}{2 H_e G_{CS}^2 \nu } \right)^\frac{1}{3} \frac{Q}{W}$$&#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55.9055"/>
  <p:tag name="LATEXADDIN" val="\documentclass{article}&#10;\usepackage{amsmath}&#10;\pagestyle{empty}&#10;\begin{document}&#10;&#10;$$G_{CS} \theta  = \theta \sqrt \frac{\varepsilon}{\nu}$$&#10;&#10;&#10;\end{document}"/>
  <p:tag name="IGUANATEXSIZE" val="24"/>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45.4443"/>
  <p:tag name="LATEXADDIN" val="\documentclass{article}&#10;\usepackage{amsmath}&#10;\pagestyle{empty}&#10;\begin{document}&#10;&#10;$$\theta_e = \frac{H_e}{\bar V}$$&#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694.4132"/>
  <p:tag name="LATEXADDIN" val="\documentclass{article}&#10;\usepackage{amsmath}&#10;\pagestyle{empty}&#10;\begin{document}&#10;&#10;$$\bar \varepsilon = K \frac{\bar V^2}{2} \frac{\bar V}{H_e}$$&#10;&#10;&#10;\end{document}"/>
  <p:tag name="IGUANATEXSIZE" val="24"/>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348.331"/>
  <p:tag name="LATEXADDIN" val="\documentclass{article}&#10;\usepackage{amsmath}&#10;\pagestyle{empty}&#10;\begin{document}&#10;&#10;$$G_{CS} \theta_e = \frac{H_e}{\bar V} \sqrt{ \frac{K}{\nu} \frac{\bar V^2}{2} \frac{\bar V}{H_e}}$$&#10;&#10;&#10;\end{document}"/>
  <p:tag name="IGUANATEXSIZE" val="24"/>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45.369"/>
  <p:tag name="LATEXADDIN" val="\documentclass{article}&#10;\usepackage{amsmath}&#10;\pagestyle{empty}&#10;\begin{document}&#10;&#10;$$G_{CS} \theta_e = \sqrt{ \frac{H_e K \bar V}{2 \nu}}$$&#10;&#10;&#10;\end{document}"/>
  <p:tag name="IGUANATEXSIZE" val="24"/>
  <p:tag name="IGUANATEXCURSOR" val="119"/>
  <p:tag name="TRANSPARENCY" val="True"/>
  <p:tag name="FILENAME" val=""/>
  <p:tag name="LATEXENGINEID" val="0"/>
  <p:tag name="TEMPFOLDER" val="c:\temp\"/>
  <p:tag name="LATEXFORMHEIGHT" val="324.6"/>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43.87"/>
  <p:tag name="LATEXADDIN" val="\documentclass{article}&#10;\usepackage{amsmath}&#10;\pagestyle{empty}&#10;\begin{document}&#10;&#10;$$G_{CS} \theta_e = \sqrt{ \frac{H_e K Q}{2\nu W S}}$$&#10;&#10;&#10;\end{document}"/>
  <p:tag name="IGUANATEXSIZE" val="24"/>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1727.784"/>
  <p:tag name="LATEXADDIN" val="\documentclass{article}&#10;\usepackage{amsmath}&#10;\pagestyle{empty}&#10;\begin{document}&#10;&#10;$$K = \left( \frac{1}{\Pi_{VCBaffle}} - 1 \right)^2 = 2.56$$&#10;&#10;\end{document}"/>
  <p:tag name="IGUANATEXSIZE" val="24"/>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883.764"/>
  <p:tag name="LATEXADDIN" val="\documentclass{article}&#10;\usepackage{amsmath}&#10;\pagestyle{empty}&#10;\begin{document}&#10;&#10;$$W_{Max} = \frac{\Pi_{HS_{Min}} Q}{H_e} \left( \frac{K}{2 H_e \nu G_{CS}^2} \right)^\frac{1}{3}$$&#10;&#10;\end{document}"/>
  <p:tag name="IGUANATEXSIZE" val="24"/>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611.548"/>
  <p:tag name="LATEXADDIN" val="\documentclass{article}&#10;\usepackage{amsmath}&#10;\pagestyle{empty}&#10;\begin{document}&#10;&#10;$$Q = \frac{W_{Max}H_e}{\Pi_{HS_{Min}} } \left( \frac{2 H_e \nu G_{CS}^2}{K} \right)^\frac{1}{3}$$&#10;&#10;\end{document}"/>
  <p:tag name="IGUANATEXSIZE" val="24"/>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50.6561"/>
  <p:tag name="LATEXADDIN" val="\documentclass{article}&#10;\usepackage{amsmath}&#10;\pagestyle{empty}&#10;\begin{document}&#10;&#10;$$G_{CS} = \sqrt{ \frac{g h_e}{\theta \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859.3926"/>
  <p:tag name="LATEXADDIN" val="\documentclass{article}&#10;\usepackage{amsmath}&#10;\pagestyle{empty}&#10;\begin{document}&#10;&#10;$$G_{CS}^2 =  \frac{g h_e G_{CS}}{G\theta \nu}$$&#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652.4184"/>
  <p:tag name="LATEXADDIN" val="\documentclass{article}&#10;\usepackage{amsmath}&#10;\pagestyle{empty}&#10;\begin{document}&#10;&#10;$$G_{CS} =  \frac{g h_e}{G\theta \nu}$$&#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571.803"/>
  <p:tag name="LATEXADDIN" val="\documentclass{article}&#10;\usepackage{amsmath}&#10;\pagestyle{empty}&#10;\begin{document}&#10;&#10;$$Q = \frac{W_{Max}H_e}{\Pi_{HS_{Min}} } \left( \frac{2 H_e  g^2 h_e^2}{K(G\theta)^2 \nu} \right)^\frac{1}{3}$$&#10;&#10;\end{document}"/>
  <p:tag name="IGUANATEXSIZE" val="24"/>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4"/>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1317.585"/>
  <p:tag name="LATEXADDIN" val="\documentclass{article}&#10;\usepackage{amsmath}&#10;\pagestyle{empty}&#10;\begin{document}&#10;&#10;$$\Pi_{\bar G}^{G_{Max}} = \sqrt{ \Pi_{\bar \epsilon}^{\epsilon_{Max}} }  = \sqrt{2}$$&#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38.8826"/>
  <p:tag name="LATEXADDIN" val="\documentclass{article}&#10;\usepackage{amsmath}&#10;\pagestyle{empty}&#10;\begin{document}&#10;&#10;$$\bar G \theta_e = \sqrt{ \frac{H_e K_e Q}{2 \nu W S}}$$&#10;&#10;&#10;\end{document}"/>
  <p:tag name="IGUANATEXSIZE" val="24"/>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580.052"/>
  <p:tag name="LATEXADDIN" val="\documentclass{article}&#10;\usepackage{amsmath}&#10;\pagestyle{empty}&#10;\begin{document}&#10;&#10;$$G_{CS}^2 \nu \theta = g h_{Floc} = \sum K_e \frac{V^2}{2}$$&#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96.7004"/>
  <p:tag name="LATEXADDIN" val="\documentclass{article}&#10;\usepackage{amsmath}&#10;\usepackage{xcolor}&#10;\pagestyle{empty}&#10;\begin{document}&#10;&#10;\definecolor{Monred}{RGB}{172,0,0}&#10;&#10;&#10;$$\frac{H_e}{S} = 4$$&#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07.265"/>
  <p:tag name="ORIGINALWIDTH" val="89.26244"/>
  <p:tag name="LATEXADDIN" val="\documentclass{article}&#10;\usepackage{amsmath}&#10;\pagestyle{empty}&#10;\begin{document}&#10;$ \bar G $&#10;&#10;&#10;\end{document}"/>
  <p:tag name="IGUANATEXSIZE" val="32"/>
  <p:tag name="IGUANATEXCURSOR" val="87"/>
  <p:tag name="TRANSPARENCY" val="True"/>
  <p:tag name="FILENAME" val=""/>
  <p:tag name="LATEXENGINEID" val="1"/>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07.349"/>
  <p:tag name="LATEXADDIN" val="\documentclass{article}&#10;\usepackage{amsmath}&#10;\pagestyle{empty}&#10;\begin{document}&#10;&#10;$$\varepsilon_{Max} = \Pi_{JetPlane}\frac{   \bar v_{Jet} ^3}{S_{Jet}}$$&#10;&#10;&#10;\end{document}"/>
  <p:tag name="IGUANATEXSIZE" val="24"/>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06.1867"/>
  <p:tag name="LATEXADDIN" val="\documentclass{article}&#10;\usepackage{amsmath}&#10;\pagestyle{empty}&#10;\begin{document}&#10;&#10;$$\Pi _{JetPlane}$$&#10;&#10;&#10;\end{document}"/>
  <p:tag name="IGUANATEXSIZE" val="24"/>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61.2725"/>
  <p:tag name="ORIGINALWIDTH" val="416.3081"/>
  <p:tag name="LATEXADDIN" val="\documentclass{article}&#10;\usepackage{amsmath}&#10;\pagestyle{empty}&#10;\begin{document}&#10;&#10;$\bar v = \frac{Q}{SW}$&#10;&#10;&#10;\end{document}"/>
  <p:tag name="IGUANATEXSIZE" val="24"/>
  <p:tag name="IGUANATEXCURSOR" val="80"/>
  <p:tag name="TRANSPARENCY" val="True"/>
  <p:tag name="FILENAME" val=""/>
  <p:tag name="LATEXENGINEID" val="1"/>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979.3776"/>
  <p:tag name="LATEXADDIN" val="\documentclass{article}&#10;\usepackage{amsmath}&#10;\pagestyle{empty}&#10;\begin{document}&#10;&#10;$$\bar v_{Jet} = \frac{\bar v}{\Pi_{VCBaffle}}$$&#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2007.499"/>
  <p:tag name="LATEXADDIN" val="\documentclass{article}&#10;\usepackage{amsmath}&#10;\pagestyle{empty}&#10;\begin{document}&#10;&#10;$$\varepsilon_{Max} = \frac{\Pi_{JetPlane}}{S \Pi_{VCBaffle}} \left( \frac{ \bar v}{\Pi_{VCBaffle}} \right)^3$$&#10;&#10;&#10;\end{document}"/>
  <p:tag name="IGUANATEXSIZE" val="24"/>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051.369"/>
  <p:tag name="LATEXADDIN" val="\documentclass{article}&#10;\usepackage{amsmath}&#10;\pagestyle{empty}&#10;\begin{document}&#10;&#10;$$S_{Jet} = S \Pi_{VCBaffle}$$&#10;&#10;&#10;\end{document}"/>
  <p:tag name="IGUANATEXSIZE" val="24"/>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136.108"/>
  <p:tag name="LATEXADDIN" val="\documentclass{article}&#10;\usepackage{amsmath}&#10;\pagestyle{empty}&#10;\begin{document}&#10;&#10;$\bar \varepsilon = K_e \frac{\bar v^2}{2} \frac{1}{\theta_B} = \frac{K_e}{2} \frac{\bar v^3}{H_e}$&#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368.579"/>
  <p:tag name="LATEXADDIN" val="\documentclass{article}&#10;\usepackage{amsmath}&#10;\pagestyle{empty}&#10;\begin{document}&#10;&#10;$$\Pi_{\bar \epsilon}^{\epsilon_{Max}} = \frac{\Pi_{JetPlane}}{\Pi_{VCBaffle}^4} \frac{2 H_e}{K_e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434.9456"/>
  <p:tag name="LATEXADDIN" val="\documentclass{article}&#10;\usepackage{amsmath}&#10;\pagestyle{empty}&#10;\begin{document}&#10;&#10;$$\theta_B = \frac{H}{\bar v}$$&#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58.1927"/>
  <p:tag name="LATEXADDIN" val="\documentclass{article}&#10;\usepackage{amsmath}&#10;\usepackage{xcolor}&#10;\pagestyle{empty}&#10;\begin{document}&#10;&#10;\definecolor{Monred}{RGB}{172,0,0}&#10;&#10;&#10;$$\frac{H_e}{S} = 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2287.214"/>
  <p:tag name="LATEXADDIN" val="\documentclass{article}&#10;\usepackage{amsmath}&#10;\pagestyle{empty}&#10;\begin{document}&#10;&#10;&#10;$$\alpha_\varepsilon = \frac{1}{S \Pi_{VCBaffle}} \left( \frac{\Pi_{PlaneJet} \bar V}{\Pi_{VCBaffle}} \right)^3 \frac{2 H}{K_B \bar V^3}$$&#10;&#10;\end{document}"/>
  <p:tag name="IGUANATEXSIZE" val="20"/>
  <p:tag name="IGUANATEXCURSOR" val="220"/>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05.0146"/>
  <p:tag name="ORIGINALWIDTH" val="505.5706"/>
  <p:tag name="LATEXADDIN" val="\documentclass{article}&#10;\usepackage{amsmath}&#10;\pagestyle{empty}&#10;\begin{document}&#10;&#10;$\Pi _{JetPlane}$&#10;&#10;&#10;\end{document}"/>
  <p:tag name="IGUANATEXSIZE" val="24"/>
  <p:tag name="IGUANATEXCURSOR" val="98"/>
  <p:tag name="TRANSPARENCY" val="True"/>
  <p:tag name="FILENAME" val=""/>
  <p:tag name="LATEXENGINEID" val="1"/>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859.3926"/>
  <p:tag name="LATEXADDIN" val="\documentclass{article}&#10;\usepackage{amsmath}&#10;\pagestyle{empty}&#10;\begin{document}&#10;&#10;$$\frac{\Pi_{JetPlane}}{\Pi_{VCBaffle}^4} \frac{2 H_e}{K_e S}$$&#10;&#10;&#10;\end{document}"/>
  <p:tag name="IGUANATEXSIZE" val="24"/>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024.372"/>
  <p:tag name="LATEXADDIN" val="\documentclass{article}&#10;\usepackage{amsmath}&#10;\pagestyle{empty}&#10;\begin{document}&#10;&#10;$$\Pi _{JetPlane} = 0.0124$$&#10;&#10;&#10;\end{document}"/>
  <p:tag name="IGUANATEXSIZE" val="24"/>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05.0146"/>
  <p:tag name="ORIGINALWIDTH" val="505.5706"/>
  <p:tag name="LATEXADDIN" val="\documentclass{article}&#10;\usepackage{amsmath}&#10;\pagestyle{empty}&#10;\begin{document}&#10;&#10;$\Pi _{JetPlane}$&#10;&#10;&#10;\end{document}"/>
  <p:tag name="IGUANATEXSIZE" val="24"/>
  <p:tag name="IGUANATEXCURSOR" val="97"/>
  <p:tag name="TRANSPARENCY" val="True"/>
  <p:tag name="FILENAME" val=""/>
  <p:tag name="LATEXENGINEID" val="1"/>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132.733"/>
  <p:tag name="LATEXADDIN" val="\documentclass{article}&#10;\usepackage{amsmath}&#10;\pagestyle{empty}&#10;\begin{document}&#10;&#10;&#10;$$\Pi_{JetPlane} = \left( &#10;  \Pi_{\bar \epsilon}^{\epsilon_{Max}} \Pi_{VCBaffle}^4 \frac{K_e}{2} \frac{S}{H_e} &#10;  \right)$$&#10;&#10;&#10;\end{document}"/>
  <p:tag name="IGUANATEXSIZE" val="24"/>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204248</TotalTime>
  <Words>3115</Words>
  <Application>Microsoft Office PowerPoint</Application>
  <PresentationFormat>On-screen Show (4:3)</PresentationFormat>
  <Paragraphs>428</Paragraphs>
  <Slides>55</Slides>
  <Notes>34</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55</vt:i4>
      </vt:variant>
    </vt:vector>
  </HeadingPairs>
  <TitlesOfParts>
    <vt:vector size="64" baseType="lpstr">
      <vt:lpstr>Symbol</vt:lpstr>
      <vt:lpstr>Wingdings</vt:lpstr>
      <vt:lpstr>Candara</vt:lpstr>
      <vt:lpstr>Cambria Math</vt:lpstr>
      <vt:lpstr>Times New Roman</vt:lpstr>
      <vt:lpstr>Arial</vt:lpstr>
      <vt:lpstr>Century Gothic</vt:lpstr>
      <vt:lpstr>Lecture 4540 2016</vt:lpstr>
      <vt:lpstr>Equation</vt:lpstr>
      <vt:lpstr>Flocculator Design</vt:lpstr>
      <vt:lpstr>Floc model for viscous dominated collisions</vt:lpstr>
      <vt:lpstr>Overview</vt:lpstr>
      <vt:lpstr>PowerPoint Presentation</vt:lpstr>
      <vt:lpstr>PowerPoint Presentation</vt:lpstr>
      <vt:lpstr>Vena Contracta around a bend?</vt:lpstr>
      <vt:lpstr>Vena Contracta (PVC ) Conclusions </vt:lpstr>
      <vt:lpstr>Head Loss coefficient for a Baffle</vt:lpstr>
      <vt:lpstr>Flocculator Efficiency</vt:lpstr>
      <vt:lpstr>Less efficient for H_e∕S&gt;5</vt:lpstr>
      <vt:lpstr>Simplify flocculator design by designing for high efficiency</vt:lpstr>
      <vt:lpstr>Obstacles and He/S vs H/S</vt:lpstr>
      <vt:lpstr>Our Approach: Always efficient</vt:lpstr>
      <vt:lpstr>Viscous collisions or inertial collisions</vt:lpstr>
      <vt:lpstr>Collision Potential</vt:lpstr>
      <vt:lpstr>Unknowns</vt:lpstr>
      <vt:lpstr>Design Considerations</vt:lpstr>
      <vt:lpstr>More Design Considerations</vt:lpstr>
      <vt:lpstr>The Influence of GCS and GMax</vt:lpstr>
      <vt:lpstr>Possible constraints</vt:lpstr>
      <vt:lpstr>Two design approaches</vt:lpstr>
      <vt:lpstr>Bottom up Design Approach</vt:lpstr>
      <vt:lpstr>Top Down Design Approach (our choice)</vt:lpstr>
      <vt:lpstr>Key equations that we can use to design flocculators</vt:lpstr>
      <vt:lpstr>Energy use (head loss) in flocculation controls velocity gradient</vt:lpstr>
      <vt:lpstr>The design inputs for flocculation</vt:lpstr>
      <vt:lpstr>Our current choice of parameter that sets energy input is head loss</vt:lpstr>
      <vt:lpstr>Design the reactor geometry to get the target velocity gradient</vt:lpstr>
      <vt:lpstr>Solve for channel width to set constraints on viable solutions</vt:lpstr>
      <vt:lpstr>Meet the target He/S by decreasing the distance H between obstacles</vt:lpstr>
      <vt:lpstr>Minimum number of expansions per depth of flocculator (given W)</vt:lpstr>
      <vt:lpstr>Our Design Approach Given energy (h_Floc or GCS) and GCSq</vt:lpstr>
      <vt:lpstr>Design Algorithm (as of 2016) Start with h_Floc and GCSq</vt:lpstr>
      <vt:lpstr>Viscous Collision Potential per Flow Expansion (bottom-up perspective)</vt:lpstr>
      <vt:lpstr>Maximum Flow for Vertical Flow Flocculators</vt:lpstr>
      <vt:lpstr>Almost Real Designs (Flocculator exit depth of 2 m)</vt:lpstr>
      <vt:lpstr>Design Scaling  (Design Engine version 7099)</vt:lpstr>
      <vt:lpstr>More details</vt:lpstr>
      <vt:lpstr>What about head loss and water levels</vt:lpstr>
      <vt:lpstr>Flocculator elevations (as if it were one long channel)</vt:lpstr>
      <vt:lpstr>An interesting design No this wasn’t AguaClara…</vt:lpstr>
      <vt:lpstr>CEPIS Horizontal Flow Flocculator</vt:lpstr>
      <vt:lpstr>Reflection Questions</vt:lpstr>
      <vt:lpstr>Reflection Questions</vt:lpstr>
      <vt:lpstr>Reflection Questions</vt:lpstr>
      <vt:lpstr>Why is the AguaClara design so different from traditional designs?</vt:lpstr>
      <vt:lpstr>Conclusions</vt:lpstr>
      <vt:lpstr>The Energy Dissipation Rate isn’t uniform</vt:lpstr>
      <vt:lpstr>Estimating the ratio</vt:lpstr>
      <vt:lpstr>Estimating</vt:lpstr>
      <vt:lpstr>Results of the CFD analysis and our model equations</vt:lpstr>
      <vt:lpstr>Use a Pipe with orifices to make a flocculator for small flows (S=D)</vt:lpstr>
      <vt:lpstr>Estimate the orifice diameter</vt:lpstr>
      <vt:lpstr>Estimate the orifice diameter using the required value of Ke given the actual pipe ID</vt:lpstr>
      <vt:lpstr>Use a Pipe with orifices to make a flocculator for small flows (H = D)</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mw24</cp:lastModifiedBy>
  <cp:revision>6719</cp:revision>
  <cp:lastPrinted>2017-10-01T14:51:00Z</cp:lastPrinted>
  <dcterms:created xsi:type="dcterms:W3CDTF">2009-05-27T15:44:15Z</dcterms:created>
  <dcterms:modified xsi:type="dcterms:W3CDTF">2019-10-09T14:26:39Z</dcterms:modified>
</cp:coreProperties>
</file>